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3" r:id="rId2"/>
    <p:sldMasterId id="2147483695" r:id="rId3"/>
    <p:sldMasterId id="2147483697" r:id="rId4"/>
    <p:sldMasterId id="2147483699" r:id="rId5"/>
    <p:sldMasterId id="2147483701" r:id="rId6"/>
    <p:sldMasterId id="2147483703" r:id="rId7"/>
    <p:sldMasterId id="2147483705" r:id="rId8"/>
  </p:sldMasterIdLst>
  <p:notesMasterIdLst>
    <p:notesMasterId r:id="rId28"/>
  </p:notesMasterIdLst>
  <p:sldIdLst>
    <p:sldId id="364" r:id="rId9"/>
    <p:sldId id="374" r:id="rId10"/>
    <p:sldId id="348" r:id="rId11"/>
    <p:sldId id="357" r:id="rId12"/>
    <p:sldId id="358" r:id="rId13"/>
    <p:sldId id="361" r:id="rId14"/>
    <p:sldId id="356" r:id="rId15"/>
    <p:sldId id="367" r:id="rId16"/>
    <p:sldId id="368" r:id="rId17"/>
    <p:sldId id="360" r:id="rId18"/>
    <p:sldId id="369" r:id="rId19"/>
    <p:sldId id="370" r:id="rId20"/>
    <p:sldId id="373" r:id="rId21"/>
    <p:sldId id="363" r:id="rId22"/>
    <p:sldId id="352" r:id="rId23"/>
    <p:sldId id="351" r:id="rId24"/>
    <p:sldId id="350" r:id="rId25"/>
    <p:sldId id="365" r:id="rId26"/>
    <p:sldId id="329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2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9FC1"/>
    <a:srgbClr val="EA82AF"/>
    <a:srgbClr val="DF3E82"/>
    <a:srgbClr val="BEE395"/>
    <a:srgbClr val="C4E69E"/>
    <a:srgbClr val="AFDD7D"/>
    <a:srgbClr val="8BCD43"/>
    <a:srgbClr val="8BE1FF"/>
    <a:srgbClr val="5DD5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 snapToGrid="0">
      <p:cViewPr varScale="1">
        <p:scale>
          <a:sx n="93" d="100"/>
          <a:sy n="93" d="100"/>
        </p:scale>
        <p:origin x="396" y="90"/>
      </p:cViewPr>
      <p:guideLst>
        <p:guide orient="horz" pos="3312"/>
        <p:guide pos="384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6ACDD-C55B-4FC4-89E7-E9F98F22F217}" type="datetimeFigureOut">
              <a:rPr lang="en-US" smtClean="0"/>
              <a:t>10/31/2017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4190E-9D7B-4847-98AB-991B2B4274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09776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9471"/>
            <a:ext cx="1840877" cy="8438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80738" y="4788205"/>
            <a:ext cx="22108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7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7877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0146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:\Template\Final Image 240614_9-16_Lowres\16-9 B\14805329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2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066800" y="3486150"/>
            <a:ext cx="8077199" cy="1657350"/>
          </a:xfrm>
          <a:prstGeom prst="rect">
            <a:avLst/>
          </a:prstGeom>
          <a:solidFill>
            <a:srgbClr val="D649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090751"/>
            <a:ext cx="5952744" cy="342900"/>
          </a:xfrm>
        </p:spPr>
        <p:txBody>
          <a:bodyPr anchor="t">
            <a:noAutofit/>
          </a:bodyPr>
          <a:lstStyle>
            <a:lvl1pPr algn="l">
              <a:defRPr sz="18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3655314"/>
            <a:ext cx="6172200" cy="397764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4" y="4790550"/>
            <a:ext cx="1778000" cy="2839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303122" y="4721561"/>
            <a:ext cx="1840877" cy="421941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61395" y="4844180"/>
            <a:ext cx="243078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85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3"/>
            <a:ext cx="9144000" cy="569718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5851682" y="4855876"/>
            <a:ext cx="19207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6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6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6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514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buClr>
                <a:srgbClr val="595959"/>
              </a:buClr>
              <a:defRPr/>
            </a:lvl1pPr>
            <a:lvl2pPr>
              <a:buClr>
                <a:srgbClr val="595959"/>
              </a:buClr>
              <a:defRPr/>
            </a:lvl2pPr>
            <a:lvl3pPr>
              <a:buClr>
                <a:srgbClr val="595959"/>
              </a:buClr>
              <a:defRPr/>
            </a:lvl3pPr>
            <a:lvl4pPr>
              <a:buClr>
                <a:srgbClr val="595959"/>
              </a:buClr>
              <a:defRPr sz="12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7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43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6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05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0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0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8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8" y="890588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8" y="1437084"/>
            <a:ext cx="4041775" cy="2963466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8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4"/>
            <a:ext cx="3008313" cy="590549"/>
          </a:xfrm>
        </p:spPr>
        <p:txBody>
          <a:bodyPr anchor="b">
            <a:noAutofit/>
          </a:bodyPr>
          <a:lstStyle>
            <a:lvl1pPr algn="l">
              <a:defRPr sz="17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4"/>
            <a:ext cx="5111750" cy="3899297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7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26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1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4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52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69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table</a:t>
            </a:r>
            <a:endParaRPr lang="en-US" noProof="0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4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:\Template\Final Image 240614_9-16_Lowres\16-9 B\7816170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" t="307" r="924" b="16653"/>
          <a:stretch/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066800" y="3486150"/>
            <a:ext cx="8077199" cy="1657350"/>
          </a:xfrm>
          <a:prstGeom prst="rect">
            <a:avLst/>
          </a:prstGeom>
          <a:solidFill>
            <a:srgbClr val="00B0F0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en-US" sz="14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090751"/>
            <a:ext cx="5952744" cy="342900"/>
          </a:xfrm>
        </p:spPr>
        <p:txBody>
          <a:bodyPr anchor="t">
            <a:noAutofit/>
          </a:bodyPr>
          <a:lstStyle>
            <a:lvl1pPr algn="l">
              <a:defRPr sz="18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3655314"/>
            <a:ext cx="6172200" cy="397764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4" y="4790550"/>
            <a:ext cx="1778000" cy="2839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303122" y="4721561"/>
            <a:ext cx="1840877" cy="4219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51682" y="4855876"/>
            <a:ext cx="19207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6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6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61395" y="4844180"/>
            <a:ext cx="243078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85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3"/>
            <a:ext cx="9144000" cy="569718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693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056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9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9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75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165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1pPr>
            <a:lvl2pPr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1650" kern="1200" dirty="0" smtClean="0">
                <a:solidFill>
                  <a:schemeClr val="bg2"/>
                </a:solidFill>
                <a:latin typeface="Myriad Pro" pitchFamily="34" charset="0"/>
                <a:ea typeface="+mn-ea"/>
                <a:cs typeface="+mn-cs"/>
              </a:defRPr>
            </a:lvl2pPr>
          </a:lstStyle>
          <a:p>
            <a:pPr marL="257175" lvl="0" indent="-257175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</a:pPr>
            <a:r>
              <a:rPr lang="en-US" smtClean="0"/>
              <a:t>Click to edit Master text styles</a:t>
            </a:r>
          </a:p>
          <a:p>
            <a:pPr marL="257175" lvl="1" indent="-257175" algn="l" defTabSz="685800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</a:pPr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5657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2" y="4721561"/>
            <a:ext cx="2454502" cy="421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23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823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2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2" y="4721561"/>
            <a:ext cx="2454502" cy="421941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23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001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3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1A434">
                  <a:shade val="30000"/>
                  <a:satMod val="115000"/>
                </a:srgbClr>
              </a:gs>
              <a:gs pos="50000">
                <a:srgbClr val="F1A434">
                  <a:shade val="67500"/>
                  <a:satMod val="115000"/>
                </a:srgbClr>
              </a:gs>
              <a:gs pos="100000">
                <a:srgbClr val="F1A434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2" y="4721561"/>
            <a:ext cx="2454502" cy="421941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23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39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4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6492A">
                  <a:shade val="30000"/>
                  <a:satMod val="115000"/>
                </a:srgbClr>
              </a:gs>
              <a:gs pos="50000">
                <a:srgbClr val="D6492A">
                  <a:shade val="67500"/>
                  <a:satMod val="115000"/>
                </a:srgbClr>
              </a:gs>
              <a:gs pos="100000">
                <a:srgbClr val="D6492A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2" y="4721561"/>
            <a:ext cx="2454502" cy="421941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23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4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5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A51C">
                  <a:shade val="30000"/>
                  <a:satMod val="115000"/>
                </a:srgbClr>
              </a:gs>
              <a:gs pos="50000">
                <a:srgbClr val="55A51C">
                  <a:shade val="67500"/>
                  <a:satMod val="115000"/>
                </a:srgbClr>
              </a:gs>
              <a:gs pos="100000">
                <a:srgbClr val="55A51C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2" y="4721561"/>
            <a:ext cx="2454502" cy="421941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23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827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6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B9AFA4">
                  <a:shade val="30000"/>
                  <a:satMod val="115000"/>
                </a:srgbClr>
              </a:gs>
              <a:gs pos="50000">
                <a:srgbClr val="B9AFA4">
                  <a:shade val="67500"/>
                  <a:satMod val="115000"/>
                </a:srgbClr>
              </a:gs>
              <a:gs pos="100000">
                <a:srgbClr val="B9AFA4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2" y="4721561"/>
            <a:ext cx="2454502" cy="421941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>
              <a:defRPr sz="23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en-US" sz="1400" dirty="0">
              <a:latin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629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71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R:\Template\Final Image 240614_9-16_Lowres\16-9 B\200363998-001(4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" t="24335" b="374"/>
          <a:stretch/>
        </p:blipFill>
        <p:spPr bwMode="auto">
          <a:xfrm>
            <a:off x="1" y="4"/>
            <a:ext cx="9143998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066800" y="3486150"/>
            <a:ext cx="8077199" cy="1657350"/>
          </a:xfrm>
          <a:prstGeom prst="rect">
            <a:avLst/>
          </a:prstGeom>
          <a:solidFill>
            <a:srgbClr val="00B0F0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en-US" sz="14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090751"/>
            <a:ext cx="5952744" cy="342900"/>
          </a:xfrm>
        </p:spPr>
        <p:txBody>
          <a:bodyPr anchor="t">
            <a:noAutofit/>
          </a:bodyPr>
          <a:lstStyle>
            <a:lvl1pPr algn="l">
              <a:defRPr sz="18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3655314"/>
            <a:ext cx="6172200" cy="397764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4" y="4790550"/>
            <a:ext cx="1778000" cy="2839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303122" y="4721561"/>
            <a:ext cx="1840877" cy="421941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61395" y="4844180"/>
            <a:ext cx="243078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85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3"/>
            <a:ext cx="9144000" cy="569718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  <p:sp>
        <p:nvSpPr>
          <p:cNvPr id="30" name="TextBox 29"/>
          <p:cNvSpPr txBox="1"/>
          <p:nvPr userDrawn="1"/>
        </p:nvSpPr>
        <p:spPr>
          <a:xfrm>
            <a:off x="5851682" y="4855876"/>
            <a:ext cx="19207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6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6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6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763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:\Template\Final Image 240614_9-16_Lowres\16-9 B\New Final GettyImages_medwt705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2" r="1162"/>
          <a:stretch/>
        </p:blipFill>
        <p:spPr bwMode="auto">
          <a:xfrm>
            <a:off x="1" y="2"/>
            <a:ext cx="914399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066800" y="3486150"/>
            <a:ext cx="8077199" cy="1657350"/>
          </a:xfrm>
          <a:prstGeom prst="rect">
            <a:avLst/>
          </a:prstGeom>
          <a:solidFill>
            <a:srgbClr val="00B0F0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en-US" sz="14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090751"/>
            <a:ext cx="5952744" cy="342900"/>
          </a:xfrm>
        </p:spPr>
        <p:txBody>
          <a:bodyPr anchor="t">
            <a:noAutofit/>
          </a:bodyPr>
          <a:lstStyle>
            <a:lvl1pPr algn="l">
              <a:defRPr sz="18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3655314"/>
            <a:ext cx="6172200" cy="397764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4" y="4790550"/>
            <a:ext cx="1778000" cy="2839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303122" y="4721561"/>
            <a:ext cx="1840877" cy="421941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61395" y="4844180"/>
            <a:ext cx="243078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85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3"/>
            <a:ext cx="9144000" cy="569718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5851682" y="4855876"/>
            <a:ext cx="19207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6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6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6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417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:\Template\Final Image 240614_9-16_Lowres\16-9 B\Rowing-Close-u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1568"/>
          <a:stretch/>
        </p:blipFill>
        <p:spPr bwMode="auto">
          <a:xfrm>
            <a:off x="-6636" y="0"/>
            <a:ext cx="914973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066800" y="3486150"/>
            <a:ext cx="8077199" cy="1657350"/>
          </a:xfrm>
          <a:prstGeom prst="rect">
            <a:avLst/>
          </a:prstGeom>
          <a:solidFill>
            <a:srgbClr val="55A51C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090751"/>
            <a:ext cx="5952744" cy="342900"/>
          </a:xfrm>
        </p:spPr>
        <p:txBody>
          <a:bodyPr anchor="t">
            <a:noAutofit/>
          </a:bodyPr>
          <a:lstStyle>
            <a:lvl1pPr algn="l">
              <a:defRPr sz="18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3655314"/>
            <a:ext cx="6172200" cy="397764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4" y="4790550"/>
            <a:ext cx="1778000" cy="2839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303122" y="4721561"/>
            <a:ext cx="1840877" cy="421941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61395" y="4844180"/>
            <a:ext cx="243078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85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3"/>
            <a:ext cx="9144000" cy="569718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  <p:sp>
        <p:nvSpPr>
          <p:cNvPr id="30" name="TextBox 29"/>
          <p:cNvSpPr txBox="1"/>
          <p:nvPr userDrawn="1"/>
        </p:nvSpPr>
        <p:spPr>
          <a:xfrm>
            <a:off x="5851682" y="4855876"/>
            <a:ext cx="19207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6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6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6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3553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:\Template\Final Image 240614_9-16_Lowres\16-9 B\Pictur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3"/>
            <a:ext cx="9144000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066800" y="3486150"/>
            <a:ext cx="8077199" cy="1657350"/>
          </a:xfrm>
          <a:prstGeom prst="rect">
            <a:avLst/>
          </a:prstGeom>
          <a:solidFill>
            <a:schemeClr val="tx1">
              <a:alpha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090751"/>
            <a:ext cx="5952744" cy="342900"/>
          </a:xfrm>
        </p:spPr>
        <p:txBody>
          <a:bodyPr anchor="t">
            <a:noAutofit/>
          </a:bodyPr>
          <a:lstStyle>
            <a:lvl1pPr algn="l">
              <a:defRPr sz="18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3655314"/>
            <a:ext cx="6172200" cy="397764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4" y="4790550"/>
            <a:ext cx="1778000" cy="2839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303122" y="4721561"/>
            <a:ext cx="1840877" cy="421941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61395" y="4844180"/>
            <a:ext cx="243078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85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3"/>
            <a:ext cx="9144000" cy="569718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5851682" y="4855876"/>
            <a:ext cx="19207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6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6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6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442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:\Template\Final Image 240614_9-16_Lowres\16-9 B\Picture2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t="5247" r="5248" b="11420"/>
          <a:stretch/>
        </p:blipFill>
        <p:spPr bwMode="auto">
          <a:xfrm>
            <a:off x="-1" y="2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066800" y="3486150"/>
            <a:ext cx="8077199" cy="1657350"/>
          </a:xfrm>
          <a:prstGeom prst="rect">
            <a:avLst/>
          </a:prstGeom>
          <a:solidFill>
            <a:srgbClr val="D6492A">
              <a:alpha val="8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090751"/>
            <a:ext cx="5952744" cy="342900"/>
          </a:xfrm>
        </p:spPr>
        <p:txBody>
          <a:bodyPr anchor="t">
            <a:noAutofit/>
          </a:bodyPr>
          <a:lstStyle>
            <a:lvl1pPr algn="l">
              <a:defRPr sz="18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3655314"/>
            <a:ext cx="6172200" cy="397764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4" y="4790550"/>
            <a:ext cx="1778000" cy="2839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303122" y="4721561"/>
            <a:ext cx="1840877" cy="421941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61395" y="4844180"/>
            <a:ext cx="243078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85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3"/>
            <a:ext cx="9144000" cy="569718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  <p:sp>
        <p:nvSpPr>
          <p:cNvPr id="30" name="TextBox 29"/>
          <p:cNvSpPr txBox="1"/>
          <p:nvPr userDrawn="1"/>
        </p:nvSpPr>
        <p:spPr>
          <a:xfrm>
            <a:off x="5851682" y="4855876"/>
            <a:ext cx="19207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6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6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6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13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:\Template\Final Image 240614_9-16_Lowres\16-9 B\Picture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1" y="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066800" y="3486150"/>
            <a:ext cx="8077199" cy="1657350"/>
          </a:xfrm>
          <a:prstGeom prst="rect">
            <a:avLst/>
          </a:prstGeom>
          <a:solidFill>
            <a:schemeClr val="tx1">
              <a:alpha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090751"/>
            <a:ext cx="5952744" cy="342900"/>
          </a:xfrm>
        </p:spPr>
        <p:txBody>
          <a:bodyPr anchor="t">
            <a:noAutofit/>
          </a:bodyPr>
          <a:lstStyle>
            <a:lvl1pPr algn="l">
              <a:defRPr sz="18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3655314"/>
            <a:ext cx="6172200" cy="397764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4" y="4790550"/>
            <a:ext cx="1778000" cy="2839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303122" y="4721561"/>
            <a:ext cx="1840877" cy="421941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61395" y="4844180"/>
            <a:ext cx="243078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85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3"/>
            <a:ext cx="9144000" cy="569718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5851682" y="4855876"/>
            <a:ext cx="19207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6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6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6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842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with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:\Template\Final Image 240614_9-16_Lowres\16-9 B\Picture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9"/>
          <a:stretch/>
        </p:blipFill>
        <p:spPr bwMode="auto">
          <a:xfrm>
            <a:off x="0" y="3"/>
            <a:ext cx="9144000" cy="51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 flipH="1">
            <a:off x="1066800" y="3486150"/>
            <a:ext cx="8077199" cy="1657350"/>
          </a:xfrm>
          <a:prstGeom prst="rect">
            <a:avLst/>
          </a:prstGeom>
          <a:solidFill>
            <a:srgbClr val="F1A434">
              <a:alpha val="8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4090751"/>
            <a:ext cx="5952744" cy="342900"/>
          </a:xfrm>
        </p:spPr>
        <p:txBody>
          <a:bodyPr anchor="t">
            <a:noAutofit/>
          </a:bodyPr>
          <a:lstStyle>
            <a:lvl1pPr algn="l">
              <a:defRPr sz="18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3655314"/>
            <a:ext cx="6172200" cy="397764"/>
          </a:xfrm>
        </p:spPr>
        <p:txBody>
          <a:bodyPr anchor="b">
            <a:noAutofit/>
          </a:bodyPr>
          <a:lstStyle>
            <a:lvl1pPr marL="0" indent="0" algn="l">
              <a:buNone/>
              <a:defRPr sz="2300" b="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4" y="4790550"/>
            <a:ext cx="1778000" cy="28396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7303122" y="4721561"/>
            <a:ext cx="1840877" cy="421941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61395" y="4844180"/>
            <a:ext cx="243078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85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3"/>
            <a:ext cx="9144000" cy="569718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5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  <p:sp>
        <p:nvSpPr>
          <p:cNvPr id="30" name="TextBox 29"/>
          <p:cNvSpPr txBox="1"/>
          <p:nvPr userDrawn="1"/>
        </p:nvSpPr>
        <p:spPr>
          <a:xfrm>
            <a:off x="5851682" y="4855876"/>
            <a:ext cx="19207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60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600" dirty="0" smtClean="0">
                <a:solidFill>
                  <a:prstClr val="white"/>
                </a:solidFill>
                <a:latin typeface="+mj-lt"/>
              </a:rPr>
              <a:t>2017 Tata Consultancy Services Limited</a:t>
            </a:r>
            <a:endParaRPr lang="en-US" sz="60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572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38"/>
            <a:ext cx="9144000" cy="590806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/>
            <a:endParaRPr lang="en-US" sz="1400" kern="0" dirty="0">
              <a:solidFill>
                <a:sysClr val="window" lastClr="FFFFFF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0" y="45555"/>
            <a:ext cx="8511639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1" y="4855464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800" b="1" kern="1200" noProof="0" smtClean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kern="1200" noProof="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t> </a:t>
            </a:r>
            <a:endParaRPr lang="en-US" sz="800" b="1" kern="1200" noProof="0" dirty="0">
              <a:solidFill>
                <a:schemeClr val="bg1">
                  <a:lumMod val="50000"/>
                </a:schemeClr>
              </a:solidFill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 flipH="1">
            <a:off x="0" y="4737761"/>
            <a:ext cx="1647825" cy="409575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latin typeface="+mj-lt"/>
            </a:endParaRPr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8425987" y="4944997"/>
            <a:ext cx="489413" cy="84203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7615596" y="4944997"/>
            <a:ext cx="780730" cy="84203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7244828" y="4946051"/>
            <a:ext cx="329453" cy="82097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682" r:id="rId11"/>
    <p:sldLayoutId id="2147483686" r:id="rId12"/>
    <p:sldLayoutId id="2147483687" r:id="rId13"/>
    <p:sldLayoutId id="2147483684" r:id="rId14"/>
    <p:sldLayoutId id="2147483683" r:id="rId15"/>
    <p:sldLayoutId id="2147483685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716" r:id="rId2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2857501"/>
            <a:ext cx="9144000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1" y="4855464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8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8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300" dirty="0" smtClean="0">
                <a:latin typeface="Calibri" panose="020F0502020204030204" pitchFamily="34" charset="0"/>
              </a:rPr>
              <a:t>Click to edit Master title style</a:t>
            </a:r>
            <a:endParaRPr lang="en-US" sz="2300" dirty="0">
              <a:latin typeface="Calibri" panose="020F050202020403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36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17765"/>
            <a:ext cx="9144000" cy="5143500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2857501"/>
            <a:ext cx="9144000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1" y="4855464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8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8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1" name="Freeform 30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11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17765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1A434">
                  <a:shade val="30000"/>
                  <a:satMod val="115000"/>
                </a:srgbClr>
              </a:gs>
              <a:gs pos="50000">
                <a:srgbClr val="F1A434">
                  <a:shade val="67500"/>
                  <a:satMod val="115000"/>
                </a:srgbClr>
              </a:gs>
              <a:gs pos="100000">
                <a:srgbClr val="F1A434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2857501"/>
            <a:ext cx="9144000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1" y="4855464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8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8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300" dirty="0" smtClean="0">
                <a:latin typeface="Calibri" panose="020F0502020204030204" pitchFamily="34" charset="0"/>
              </a:rPr>
              <a:t>Click to edit Master title style</a:t>
            </a:r>
            <a:endParaRPr lang="en-US" sz="2300" dirty="0"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1" name="Freeform 30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77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17765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D6492A">
                  <a:shade val="30000"/>
                  <a:satMod val="115000"/>
                </a:srgbClr>
              </a:gs>
              <a:gs pos="50000">
                <a:srgbClr val="D6492A">
                  <a:shade val="67500"/>
                  <a:satMod val="115000"/>
                </a:srgbClr>
              </a:gs>
              <a:gs pos="100000">
                <a:srgbClr val="D6492A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2857501"/>
            <a:ext cx="9144000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1" y="4855464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8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8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300" dirty="0" smtClean="0">
                <a:latin typeface="Calibri" panose="020F0502020204030204" pitchFamily="34" charset="0"/>
              </a:rPr>
              <a:t>Click to edit Master title style</a:t>
            </a:r>
            <a:endParaRPr lang="en-US" sz="2300" dirty="0"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1" name="Freeform 30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89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17765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55A51C">
                  <a:shade val="30000"/>
                  <a:satMod val="115000"/>
                </a:srgbClr>
              </a:gs>
              <a:gs pos="50000">
                <a:srgbClr val="55A51C">
                  <a:shade val="67500"/>
                  <a:satMod val="115000"/>
                </a:srgbClr>
              </a:gs>
              <a:gs pos="100000">
                <a:srgbClr val="55A51C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2857501"/>
            <a:ext cx="9144000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1" y="4855464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8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8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300" dirty="0" smtClean="0">
                <a:latin typeface="Calibri" panose="020F0502020204030204" pitchFamily="34" charset="0"/>
              </a:rPr>
              <a:t>Click to edit Master title style</a:t>
            </a:r>
            <a:endParaRPr lang="en-US" sz="2300" dirty="0">
              <a:latin typeface="Calibri" panose="020F050202020403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1" name="Freeform 30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72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17765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B9AFA4">
                  <a:shade val="30000"/>
                  <a:satMod val="115000"/>
                </a:srgbClr>
              </a:gs>
              <a:gs pos="50000">
                <a:srgbClr val="B9AFA4">
                  <a:shade val="67500"/>
                  <a:satMod val="115000"/>
                </a:srgbClr>
              </a:gs>
              <a:gs pos="100000">
                <a:srgbClr val="B9AFA4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2857501"/>
            <a:ext cx="9144000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1" y="4855464"/>
            <a:ext cx="663575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8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8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81003" y="2027113"/>
            <a:ext cx="6172200" cy="56520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300" dirty="0" smtClean="0">
                <a:latin typeface="Calibri" panose="020F0502020204030204" pitchFamily="34" charset="0"/>
              </a:rPr>
              <a:t>Click to edit Master title style</a:t>
            </a:r>
            <a:endParaRPr lang="en-US" sz="2300" dirty="0">
              <a:latin typeface="Calibri" panose="020F0502020204030204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71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/>
          <p:cNvSpPr/>
          <p:nvPr/>
        </p:nvSpPr>
        <p:spPr>
          <a:xfrm>
            <a:off x="-19051" y="2"/>
            <a:ext cx="9163050" cy="4743450"/>
          </a:xfrm>
          <a:custGeom>
            <a:avLst/>
            <a:gdLst>
              <a:gd name="connsiteX0" fmla="*/ 0 w 9144000"/>
              <a:gd name="connsiteY0" fmla="*/ 0 h 4648200"/>
              <a:gd name="connsiteX1" fmla="*/ 9144000 w 9144000"/>
              <a:gd name="connsiteY1" fmla="*/ 0 h 4648200"/>
              <a:gd name="connsiteX2" fmla="*/ 9144000 w 9144000"/>
              <a:gd name="connsiteY2" fmla="*/ 4648200 h 4648200"/>
              <a:gd name="connsiteX3" fmla="*/ 0 w 9144000"/>
              <a:gd name="connsiteY3" fmla="*/ 4648200 h 4648200"/>
              <a:gd name="connsiteX4" fmla="*/ 0 w 9144000"/>
              <a:gd name="connsiteY4" fmla="*/ 0 h 4648200"/>
              <a:gd name="connsiteX0" fmla="*/ 0 w 9144000"/>
              <a:gd name="connsiteY0" fmla="*/ 0 h 4648200"/>
              <a:gd name="connsiteX1" fmla="*/ 9144000 w 9144000"/>
              <a:gd name="connsiteY1" fmla="*/ 0 h 4648200"/>
              <a:gd name="connsiteX2" fmla="*/ 9144000 w 9144000"/>
              <a:gd name="connsiteY2" fmla="*/ 4648200 h 4648200"/>
              <a:gd name="connsiteX3" fmla="*/ 952500 w 9144000"/>
              <a:gd name="connsiteY3" fmla="*/ 4648200 h 4648200"/>
              <a:gd name="connsiteX4" fmla="*/ 0 w 9144000"/>
              <a:gd name="connsiteY4" fmla="*/ 4648200 h 4648200"/>
              <a:gd name="connsiteX5" fmla="*/ 0 w 9144000"/>
              <a:gd name="connsiteY5" fmla="*/ 0 h 4648200"/>
              <a:gd name="connsiteX0" fmla="*/ 0 w 9144000"/>
              <a:gd name="connsiteY0" fmla="*/ 0 h 4648200"/>
              <a:gd name="connsiteX1" fmla="*/ 9144000 w 9144000"/>
              <a:gd name="connsiteY1" fmla="*/ 0 h 4648200"/>
              <a:gd name="connsiteX2" fmla="*/ 9144000 w 9144000"/>
              <a:gd name="connsiteY2" fmla="*/ 4648200 h 4648200"/>
              <a:gd name="connsiteX3" fmla="*/ 952500 w 9144000"/>
              <a:gd name="connsiteY3" fmla="*/ 4648200 h 4648200"/>
              <a:gd name="connsiteX4" fmla="*/ 819150 w 9144000"/>
              <a:gd name="connsiteY4" fmla="*/ 4648200 h 4648200"/>
              <a:gd name="connsiteX5" fmla="*/ 0 w 9144000"/>
              <a:gd name="connsiteY5" fmla="*/ 4648200 h 4648200"/>
              <a:gd name="connsiteX6" fmla="*/ 0 w 9144000"/>
              <a:gd name="connsiteY6" fmla="*/ 0 h 4648200"/>
              <a:gd name="connsiteX0" fmla="*/ 0 w 9144000"/>
              <a:gd name="connsiteY0" fmla="*/ 0 h 6181725"/>
              <a:gd name="connsiteX1" fmla="*/ 9144000 w 9144000"/>
              <a:gd name="connsiteY1" fmla="*/ 0 h 6181725"/>
              <a:gd name="connsiteX2" fmla="*/ 9144000 w 9144000"/>
              <a:gd name="connsiteY2" fmla="*/ 4648200 h 6181725"/>
              <a:gd name="connsiteX3" fmla="*/ 952500 w 9144000"/>
              <a:gd name="connsiteY3" fmla="*/ 4648200 h 6181725"/>
              <a:gd name="connsiteX4" fmla="*/ 942975 w 9144000"/>
              <a:gd name="connsiteY4" fmla="*/ 6181725 h 6181725"/>
              <a:gd name="connsiteX5" fmla="*/ 0 w 9144000"/>
              <a:gd name="connsiteY5" fmla="*/ 4648200 h 6181725"/>
              <a:gd name="connsiteX6" fmla="*/ 0 w 9144000"/>
              <a:gd name="connsiteY6" fmla="*/ 0 h 6181725"/>
              <a:gd name="connsiteX0" fmla="*/ 0 w 9144000"/>
              <a:gd name="connsiteY0" fmla="*/ 0 h 6181725"/>
              <a:gd name="connsiteX1" fmla="*/ 9144000 w 9144000"/>
              <a:gd name="connsiteY1" fmla="*/ 0 h 6181725"/>
              <a:gd name="connsiteX2" fmla="*/ 9144000 w 9144000"/>
              <a:gd name="connsiteY2" fmla="*/ 4648200 h 6181725"/>
              <a:gd name="connsiteX3" fmla="*/ 952500 w 9144000"/>
              <a:gd name="connsiteY3" fmla="*/ 4648200 h 6181725"/>
              <a:gd name="connsiteX4" fmla="*/ 942975 w 9144000"/>
              <a:gd name="connsiteY4" fmla="*/ 6181725 h 6181725"/>
              <a:gd name="connsiteX5" fmla="*/ 552450 w 9144000"/>
              <a:gd name="connsiteY5" fmla="*/ 5534025 h 6181725"/>
              <a:gd name="connsiteX6" fmla="*/ 0 w 9144000"/>
              <a:gd name="connsiteY6" fmla="*/ 4648200 h 6181725"/>
              <a:gd name="connsiteX7" fmla="*/ 0 w 9144000"/>
              <a:gd name="connsiteY7" fmla="*/ 0 h 6181725"/>
              <a:gd name="connsiteX0" fmla="*/ 9525 w 9153525"/>
              <a:gd name="connsiteY0" fmla="*/ 0 h 6267450"/>
              <a:gd name="connsiteX1" fmla="*/ 9153525 w 9153525"/>
              <a:gd name="connsiteY1" fmla="*/ 0 h 6267450"/>
              <a:gd name="connsiteX2" fmla="*/ 9153525 w 9153525"/>
              <a:gd name="connsiteY2" fmla="*/ 4648200 h 6267450"/>
              <a:gd name="connsiteX3" fmla="*/ 962025 w 9153525"/>
              <a:gd name="connsiteY3" fmla="*/ 4648200 h 6267450"/>
              <a:gd name="connsiteX4" fmla="*/ 952500 w 9153525"/>
              <a:gd name="connsiteY4" fmla="*/ 6181725 h 6267450"/>
              <a:gd name="connsiteX5" fmla="*/ 0 w 9153525"/>
              <a:gd name="connsiteY5" fmla="*/ 6267450 h 6267450"/>
              <a:gd name="connsiteX6" fmla="*/ 9525 w 9153525"/>
              <a:gd name="connsiteY6" fmla="*/ 4648200 h 6267450"/>
              <a:gd name="connsiteX7" fmla="*/ 9525 w 9153525"/>
              <a:gd name="connsiteY7" fmla="*/ 0 h 6267450"/>
              <a:gd name="connsiteX0" fmla="*/ 9525 w 9153525"/>
              <a:gd name="connsiteY0" fmla="*/ 0 h 6315075"/>
              <a:gd name="connsiteX1" fmla="*/ 9153525 w 9153525"/>
              <a:gd name="connsiteY1" fmla="*/ 0 h 6315075"/>
              <a:gd name="connsiteX2" fmla="*/ 9153525 w 9153525"/>
              <a:gd name="connsiteY2" fmla="*/ 4648200 h 6315075"/>
              <a:gd name="connsiteX3" fmla="*/ 962025 w 9153525"/>
              <a:gd name="connsiteY3" fmla="*/ 4648200 h 6315075"/>
              <a:gd name="connsiteX4" fmla="*/ 1076325 w 9153525"/>
              <a:gd name="connsiteY4" fmla="*/ 6315075 h 6315075"/>
              <a:gd name="connsiteX5" fmla="*/ 0 w 9153525"/>
              <a:gd name="connsiteY5" fmla="*/ 6267450 h 6315075"/>
              <a:gd name="connsiteX6" fmla="*/ 9525 w 9153525"/>
              <a:gd name="connsiteY6" fmla="*/ 4648200 h 6315075"/>
              <a:gd name="connsiteX7" fmla="*/ 9525 w 9153525"/>
              <a:gd name="connsiteY7" fmla="*/ 0 h 6315075"/>
              <a:gd name="connsiteX0" fmla="*/ 9525 w 9153525"/>
              <a:gd name="connsiteY0" fmla="*/ 0 h 6315075"/>
              <a:gd name="connsiteX1" fmla="*/ 9153525 w 9153525"/>
              <a:gd name="connsiteY1" fmla="*/ 0 h 6315075"/>
              <a:gd name="connsiteX2" fmla="*/ 9153525 w 9153525"/>
              <a:gd name="connsiteY2" fmla="*/ 4648200 h 6315075"/>
              <a:gd name="connsiteX3" fmla="*/ 1076325 w 9153525"/>
              <a:gd name="connsiteY3" fmla="*/ 4648200 h 6315075"/>
              <a:gd name="connsiteX4" fmla="*/ 1076325 w 9153525"/>
              <a:gd name="connsiteY4" fmla="*/ 6315075 h 6315075"/>
              <a:gd name="connsiteX5" fmla="*/ 0 w 9153525"/>
              <a:gd name="connsiteY5" fmla="*/ 6267450 h 6315075"/>
              <a:gd name="connsiteX6" fmla="*/ 9525 w 9153525"/>
              <a:gd name="connsiteY6" fmla="*/ 4648200 h 6315075"/>
              <a:gd name="connsiteX7" fmla="*/ 9525 w 9153525"/>
              <a:gd name="connsiteY7" fmla="*/ 0 h 6315075"/>
              <a:gd name="connsiteX0" fmla="*/ 19050 w 9163050"/>
              <a:gd name="connsiteY0" fmla="*/ 0 h 6324600"/>
              <a:gd name="connsiteX1" fmla="*/ 9163050 w 9163050"/>
              <a:gd name="connsiteY1" fmla="*/ 0 h 6324600"/>
              <a:gd name="connsiteX2" fmla="*/ 9163050 w 9163050"/>
              <a:gd name="connsiteY2" fmla="*/ 4648200 h 6324600"/>
              <a:gd name="connsiteX3" fmla="*/ 1085850 w 9163050"/>
              <a:gd name="connsiteY3" fmla="*/ 4648200 h 6324600"/>
              <a:gd name="connsiteX4" fmla="*/ 1085850 w 9163050"/>
              <a:gd name="connsiteY4" fmla="*/ 6315075 h 6324600"/>
              <a:gd name="connsiteX5" fmla="*/ 0 w 9163050"/>
              <a:gd name="connsiteY5" fmla="*/ 6324600 h 6324600"/>
              <a:gd name="connsiteX6" fmla="*/ 19050 w 9163050"/>
              <a:gd name="connsiteY6" fmla="*/ 4648200 h 6324600"/>
              <a:gd name="connsiteX7" fmla="*/ 19050 w 916305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3050" h="6324600">
                <a:moveTo>
                  <a:pt x="19050" y="0"/>
                </a:moveTo>
                <a:lnTo>
                  <a:pt x="9163050" y="0"/>
                </a:lnTo>
                <a:lnTo>
                  <a:pt x="9163050" y="4648200"/>
                </a:lnTo>
                <a:lnTo>
                  <a:pt x="1085850" y="4648200"/>
                </a:lnTo>
                <a:lnTo>
                  <a:pt x="1085850" y="6315075"/>
                </a:lnTo>
                <a:lnTo>
                  <a:pt x="0" y="6324600"/>
                </a:lnTo>
                <a:lnTo>
                  <a:pt x="19050" y="4648200"/>
                </a:lnTo>
                <a:lnTo>
                  <a:pt x="19050" y="0"/>
                </a:lnTo>
                <a:close/>
              </a:path>
            </a:pathLst>
          </a:cu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" y="2200275"/>
            <a:ext cx="8077200" cy="4154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 algn="l" defTabSz="685800" rtl="0" eaLnBrk="1" latinLnBrk="0" hangingPunct="1">
              <a:spcBef>
                <a:spcPct val="0"/>
              </a:spcBef>
              <a:buNone/>
            </a:pPr>
            <a:r>
              <a:rPr lang="en-US" sz="2300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Arial" pitchFamily="34" charset="0"/>
              </a:rPr>
              <a:t>Thank You</a:t>
            </a:r>
          </a:p>
        </p:txBody>
      </p:sp>
      <p:sp>
        <p:nvSpPr>
          <p:cNvPr id="19" name="Rectangle 18"/>
          <p:cNvSpPr/>
          <p:nvPr/>
        </p:nvSpPr>
        <p:spPr>
          <a:xfrm flipH="1">
            <a:off x="-9728" y="4286251"/>
            <a:ext cx="9153728" cy="891540"/>
          </a:xfrm>
          <a:prstGeom prst="rect">
            <a:avLst/>
          </a:prstGeom>
          <a:solidFill>
            <a:srgbClr val="B9AFA4"/>
          </a:solidFill>
          <a:ln w="9525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/>
            <a:endParaRPr lang="en-US" sz="1400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4048" y="4457700"/>
            <a:ext cx="1958998" cy="614058"/>
          </a:xfrm>
          <a:prstGeom prst="rect">
            <a:avLst/>
          </a:prstGeom>
          <a:noFill/>
        </p:spPr>
        <p:txBody>
          <a:bodyPr wrap="none" lIns="68580" tIns="34290" rIns="68580" bIns="34290" rtlCol="0">
            <a:noAutofit/>
          </a:bodyPr>
          <a:lstStyle/>
          <a:p>
            <a:r>
              <a:rPr lang="en-US" sz="1100" dirty="0" smtClean="0">
                <a:solidFill>
                  <a:srgbClr val="EEECE1">
                    <a:lumMod val="90000"/>
                  </a:srgbClr>
                </a:solidFill>
                <a:latin typeface="Calibri" panose="020F0502020204030204" pitchFamily="34" charset="0"/>
              </a:rPr>
              <a:t>IT Services</a:t>
            </a:r>
          </a:p>
          <a:p>
            <a:r>
              <a:rPr lang="en-US" sz="1100" dirty="0" smtClean="0">
                <a:solidFill>
                  <a:srgbClr val="EEECE1">
                    <a:lumMod val="90000"/>
                  </a:srgbClr>
                </a:solidFill>
                <a:latin typeface="Calibri" panose="020F0502020204030204" pitchFamily="34" charset="0"/>
              </a:rPr>
              <a:t>Business Solutions</a:t>
            </a:r>
          </a:p>
          <a:p>
            <a:r>
              <a:rPr lang="en-US" sz="1100" dirty="0" smtClean="0">
                <a:solidFill>
                  <a:srgbClr val="EEECE1">
                    <a:lumMod val="90000"/>
                  </a:srgbClr>
                </a:solidFill>
                <a:latin typeface="Calibri" panose="020F0502020204030204" pitchFamily="34" charset="0"/>
              </a:rPr>
              <a:t>Consulting</a:t>
            </a:r>
            <a:endParaRPr lang="en-US" sz="1100" dirty="0">
              <a:solidFill>
                <a:srgbClr val="EEECE1">
                  <a:lumMod val="90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3123" y="3853137"/>
            <a:ext cx="1840877" cy="84388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7972973" y="4885741"/>
            <a:ext cx="11448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studioppt I 10 I 2017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49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spcBef>
          <a:spcPct val="0"/>
        </a:spcBef>
        <a:buNone/>
        <a:defRPr sz="23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vs.nci.nih.gov/ftp1/CDISC/SDTM/SDTM%20Terminology.pdf" TargetMode="Externa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Anagha Bhatkhande </a:t>
            </a:r>
            <a:br>
              <a:rPr lang="en-US" dirty="0" smtClean="0"/>
            </a:br>
            <a:r>
              <a:rPr lang="en-US" dirty="0" smtClean="0"/>
              <a:t>Varsha Mahajan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SDTM Special Purpose Domain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October 30, 2017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21"/>
          <p:cNvGrpSpPr/>
          <p:nvPr/>
        </p:nvGrpSpPr>
        <p:grpSpPr>
          <a:xfrm>
            <a:off x="428625" y="1417941"/>
            <a:ext cx="8677275" cy="430762"/>
            <a:chOff x="822783" y="2013495"/>
            <a:chExt cx="4905565" cy="682080"/>
          </a:xfrm>
        </p:grpSpPr>
        <p:sp>
          <p:nvSpPr>
            <p:cNvPr id="46" name="Rectangle 45"/>
            <p:cNvSpPr/>
            <p:nvPr/>
          </p:nvSpPr>
          <p:spPr>
            <a:xfrm>
              <a:off x="828675" y="2209799"/>
              <a:ext cx="4829176" cy="485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2783" y="2013495"/>
              <a:ext cx="4905565" cy="6820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6" name="Group 421"/>
          <p:cNvGrpSpPr/>
          <p:nvPr/>
        </p:nvGrpSpPr>
        <p:grpSpPr>
          <a:xfrm>
            <a:off x="428625" y="608648"/>
            <a:ext cx="8677275" cy="430762"/>
            <a:chOff x="822783" y="2013495"/>
            <a:chExt cx="4905565" cy="682080"/>
          </a:xfrm>
        </p:grpSpPr>
        <p:sp>
          <p:nvSpPr>
            <p:cNvPr id="27" name="Rectangle 26"/>
            <p:cNvSpPr/>
            <p:nvPr/>
          </p:nvSpPr>
          <p:spPr>
            <a:xfrm>
              <a:off x="828675" y="2209799"/>
              <a:ext cx="4829176" cy="485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2783" y="2013495"/>
              <a:ext cx="4905565" cy="6820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</a:t>
            </a:r>
            <a:r>
              <a:rPr lang="en-US" dirty="0"/>
              <a:t>Terminiology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S</a:t>
            </a:r>
            <a:r>
              <a:rPr lang="en-US" dirty="0" smtClean="0"/>
              <a:t>et </a:t>
            </a:r>
            <a:r>
              <a:rPr lang="en-US" dirty="0"/>
              <a:t>of CDISC-developed or CDISC-adopted standard expressions (values) </a:t>
            </a:r>
            <a:endParaRPr lang="en-US" dirty="0" smtClean="0"/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with data items within CDISC-defined </a:t>
            </a:r>
            <a:r>
              <a:rPr lang="en-US" dirty="0" smtClean="0"/>
              <a:t>datasets</a:t>
            </a:r>
            <a:endParaRPr lang="en-US" dirty="0"/>
          </a:p>
          <a:p>
            <a:pPr marL="231775" indent="0">
              <a:spcBef>
                <a:spcPts val="1200"/>
              </a:spcBef>
              <a:buNone/>
            </a:pPr>
            <a:r>
              <a:rPr lang="en-US" dirty="0" smtClean="0"/>
              <a:t>CDISC </a:t>
            </a:r>
            <a:r>
              <a:rPr lang="en-US" dirty="0"/>
              <a:t>partners with NCI EVS to develop and support controlled terminology for all CDISC foundational standards (SDTM, CDASH, ADaM, SEND) and all CFAST Therapeutic Area standards. </a:t>
            </a:r>
            <a:endParaRPr lang="en-US" dirty="0" smtClean="0"/>
          </a:p>
          <a:p>
            <a:pPr marL="231775" indent="0">
              <a:spcBef>
                <a:spcPts val="1200"/>
              </a:spcBef>
              <a:buNone/>
            </a:pPr>
            <a:r>
              <a:rPr lang="en-US" dirty="0">
                <a:hlinkClick r:id="rId3"/>
              </a:rPr>
              <a:t>https://evs.nci.nih.gov/ftp1/CDISC/SDTM/SDTM%20Terminology.pdf</a:t>
            </a:r>
            <a:r>
              <a:rPr lang="en-US" dirty="0"/>
              <a:t> </a:t>
            </a:r>
          </a:p>
          <a:p>
            <a:pPr marL="231775" indent="0">
              <a:spcBef>
                <a:spcPts val="1200"/>
              </a:spcBef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rot="5400000">
            <a:off x="366036" y="777009"/>
            <a:ext cx="180440" cy="118892"/>
          </a:xfrm>
          <a:prstGeom prst="triangle">
            <a:avLst/>
          </a:prstGeom>
          <a:solidFill>
            <a:srgbClr val="8BE1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06834" y="777009"/>
            <a:ext cx="180440" cy="118892"/>
          </a:xfrm>
          <a:prstGeom prst="triangle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366036" y="1162928"/>
            <a:ext cx="180440" cy="118892"/>
          </a:xfrm>
          <a:prstGeom prst="triangle">
            <a:avLst/>
          </a:prstGeom>
          <a:solidFill>
            <a:srgbClr val="8BE1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06834" y="1162928"/>
            <a:ext cx="180440" cy="118892"/>
          </a:xfrm>
          <a:prstGeom prst="triangle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Isosceles Triangle 23"/>
          <p:cNvSpPr/>
          <p:nvPr/>
        </p:nvSpPr>
        <p:spPr>
          <a:xfrm rot="5400000">
            <a:off x="366036" y="1572689"/>
            <a:ext cx="180440" cy="118892"/>
          </a:xfrm>
          <a:prstGeom prst="triangle">
            <a:avLst/>
          </a:prstGeom>
          <a:solidFill>
            <a:srgbClr val="8BE1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415658" y="1572689"/>
            <a:ext cx="180440" cy="118892"/>
          </a:xfrm>
          <a:prstGeom prst="triangle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946139"/>
              </p:ext>
            </p:extLst>
          </p:nvPr>
        </p:nvGraphicFramePr>
        <p:xfrm>
          <a:off x="703779" y="27305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Acrobat Document" showAsIcon="1" r:id="rId4" imgW="914400" imgH="771480" progId="AcroExch.Document.11">
                  <p:embed/>
                </p:oleObj>
              </mc:Choice>
              <mc:Fallback>
                <p:oleObj name="Acrobat Document" showAsIcon="1" r:id="rId4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779" y="27305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21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421"/>
          <p:cNvGrpSpPr/>
          <p:nvPr/>
        </p:nvGrpSpPr>
        <p:grpSpPr>
          <a:xfrm>
            <a:off x="428625" y="608648"/>
            <a:ext cx="8677275" cy="430762"/>
            <a:chOff x="822783" y="2013495"/>
            <a:chExt cx="4905565" cy="682080"/>
          </a:xfrm>
        </p:grpSpPr>
        <p:sp>
          <p:nvSpPr>
            <p:cNvPr id="27" name="Rectangle 26"/>
            <p:cNvSpPr/>
            <p:nvPr/>
          </p:nvSpPr>
          <p:spPr>
            <a:xfrm>
              <a:off x="828675" y="2209799"/>
              <a:ext cx="4829176" cy="485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2783" y="2013495"/>
              <a:ext cx="4905565" cy="6820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NCI EVS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1775" indent="0">
              <a:spcBef>
                <a:spcPts val="1200"/>
              </a:spcBef>
              <a:buNone/>
            </a:pPr>
            <a:r>
              <a:rPr lang="en-US" dirty="0" smtClean="0"/>
              <a:t>Since </a:t>
            </a:r>
            <a:r>
              <a:rPr lang="en-US" dirty="0"/>
              <a:t>1997, National Cancer Institute Enterprise Vocabulary Services (EVS) has provided terminology content, tools, and services to accurately code, analyze and share cancer and biomedical research, clinical and public health information.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EVS creates, compiles, and cross-maps biomedical terminology needed by NCI and its community.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rot="5400000">
            <a:off x="366036" y="777009"/>
            <a:ext cx="180440" cy="118892"/>
          </a:xfrm>
          <a:prstGeom prst="triangle">
            <a:avLst/>
          </a:prstGeom>
          <a:solidFill>
            <a:srgbClr val="8BE1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06834" y="777009"/>
            <a:ext cx="180440" cy="118892"/>
          </a:xfrm>
          <a:prstGeom prst="triangle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Isosceles Triangle 23"/>
          <p:cNvSpPr/>
          <p:nvPr/>
        </p:nvSpPr>
        <p:spPr>
          <a:xfrm rot="5400000">
            <a:off x="383695" y="1634431"/>
            <a:ext cx="180440" cy="118892"/>
          </a:xfrm>
          <a:prstGeom prst="triangle">
            <a:avLst/>
          </a:prstGeom>
          <a:solidFill>
            <a:srgbClr val="8BE1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425482" y="1635862"/>
            <a:ext cx="180440" cy="118892"/>
          </a:xfrm>
          <a:prstGeom prst="triangle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 Session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8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Anagha Bhatkhande </a:t>
            </a:r>
            <a:br>
              <a:rPr lang="en-US" dirty="0" smtClean="0"/>
            </a:br>
            <a:r>
              <a:rPr lang="en-US" dirty="0" smtClean="0"/>
              <a:t>Varsha Mahajan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SDTM DM METADATA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October 30, 2017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28625" y="2349425"/>
            <a:ext cx="8677275" cy="430762"/>
            <a:chOff x="428625" y="1396925"/>
            <a:chExt cx="8677275" cy="430762"/>
          </a:xfrm>
        </p:grpSpPr>
        <p:sp>
          <p:nvSpPr>
            <p:cNvPr id="43" name="Rectangle 42"/>
            <p:cNvSpPr/>
            <p:nvPr/>
          </p:nvSpPr>
          <p:spPr>
            <a:xfrm>
              <a:off x="439047" y="1520899"/>
              <a:ext cx="8542153" cy="306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28625" y="1396925"/>
              <a:ext cx="8677275" cy="43076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28625" y="2971725"/>
            <a:ext cx="8677275" cy="430762"/>
            <a:chOff x="428625" y="1396925"/>
            <a:chExt cx="8677275" cy="430762"/>
          </a:xfrm>
        </p:grpSpPr>
        <p:sp>
          <p:nvSpPr>
            <p:cNvPr id="40" name="Rectangle 39"/>
            <p:cNvSpPr/>
            <p:nvPr/>
          </p:nvSpPr>
          <p:spPr>
            <a:xfrm>
              <a:off x="439047" y="1520899"/>
              <a:ext cx="8542153" cy="306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28625" y="1396925"/>
              <a:ext cx="8677275" cy="43076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28625" y="1955725"/>
            <a:ext cx="8677275" cy="430762"/>
            <a:chOff x="428625" y="1396925"/>
            <a:chExt cx="8677275" cy="430762"/>
          </a:xfrm>
        </p:grpSpPr>
        <p:sp>
          <p:nvSpPr>
            <p:cNvPr id="37" name="Rectangle 36"/>
            <p:cNvSpPr/>
            <p:nvPr/>
          </p:nvSpPr>
          <p:spPr>
            <a:xfrm>
              <a:off x="439047" y="1520899"/>
              <a:ext cx="8542153" cy="306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28625" y="1396925"/>
              <a:ext cx="8677275" cy="43076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8625" y="1396925"/>
            <a:ext cx="8677275" cy="430762"/>
            <a:chOff x="428625" y="1396925"/>
            <a:chExt cx="8677275" cy="430762"/>
          </a:xfrm>
        </p:grpSpPr>
        <p:sp>
          <p:nvSpPr>
            <p:cNvPr id="49" name="Rectangle 48"/>
            <p:cNvSpPr/>
            <p:nvPr/>
          </p:nvSpPr>
          <p:spPr>
            <a:xfrm>
              <a:off x="439047" y="1520899"/>
              <a:ext cx="8542153" cy="306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8625" y="1396925"/>
              <a:ext cx="8677275" cy="43076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39047" y="1121504"/>
            <a:ext cx="8542153" cy="3067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127000" dist="38100" dir="5400000" sx="95000" sy="9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Rectangle 46"/>
          <p:cNvSpPr/>
          <p:nvPr/>
        </p:nvSpPr>
        <p:spPr>
          <a:xfrm>
            <a:off x="428625" y="997530"/>
            <a:ext cx="8677275" cy="4307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439047" y="732622"/>
            <a:ext cx="8542153" cy="3067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127000" dist="38100" dir="5400000" sx="95000" sy="95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428625" y="608648"/>
            <a:ext cx="8677275" cy="4307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Attributes as per Define.xml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</p:spPr>
        <p:txBody>
          <a:bodyPr/>
          <a:lstStyle/>
          <a:p>
            <a:pPr marL="231775" indent="0">
              <a:spcBef>
                <a:spcPts val="1200"/>
              </a:spcBef>
              <a:buNone/>
            </a:pPr>
            <a:r>
              <a:rPr lang="en-US" b="1" i="1" dirty="0"/>
              <a:t> The Variable Name </a:t>
            </a:r>
            <a:r>
              <a:rPr lang="en-US" dirty="0"/>
              <a:t>(Up to 8 characters)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A descriptive </a:t>
            </a:r>
            <a:r>
              <a:rPr lang="en-US" b="1" i="1" dirty="0"/>
              <a:t>Variable Label</a:t>
            </a:r>
            <a:r>
              <a:rPr lang="en-US" dirty="0"/>
              <a:t>, (up to 40 characters), unique for each variable 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The </a:t>
            </a:r>
            <a:r>
              <a:rPr lang="en-US" b="1" i="1" dirty="0"/>
              <a:t>data Type </a:t>
            </a:r>
            <a:r>
              <a:rPr lang="en-US" dirty="0"/>
              <a:t>(character or numeric)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The set of </a:t>
            </a:r>
            <a:r>
              <a:rPr lang="en-US" b="1" i="1" dirty="0"/>
              <a:t>controlled terminology </a:t>
            </a:r>
            <a:r>
              <a:rPr lang="en-US" dirty="0"/>
              <a:t>for the value or the presentation format of the variable (Controlled Terms, Codelist or Format)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The </a:t>
            </a:r>
            <a:r>
              <a:rPr lang="en-US" b="1" i="1" dirty="0"/>
              <a:t>Origin</a:t>
            </a:r>
            <a:r>
              <a:rPr lang="en-US" dirty="0"/>
              <a:t> of each variable (For Traceability)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The </a:t>
            </a:r>
            <a:r>
              <a:rPr lang="en-US" b="1" i="1" dirty="0"/>
              <a:t>Role</a:t>
            </a:r>
            <a:r>
              <a:rPr lang="en-US" dirty="0"/>
              <a:t> of the variable (Roles represent the categories of variables such as Identifier, Topic, Timing, or the five types of Qualifiers)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b="1" i="1" dirty="0"/>
              <a:t>Comments</a:t>
            </a:r>
            <a:r>
              <a:rPr lang="en-US" dirty="0"/>
              <a:t> or other relevant information about the variable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rot="5400000">
            <a:off x="366036" y="777009"/>
            <a:ext cx="180440" cy="118892"/>
          </a:xfrm>
          <a:prstGeom prst="triangle">
            <a:avLst/>
          </a:prstGeom>
          <a:solidFill>
            <a:srgbClr val="EF9F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06834" y="777009"/>
            <a:ext cx="180440" cy="118892"/>
          </a:xfrm>
          <a:prstGeom prst="triangle">
            <a:avLst/>
          </a:prstGeom>
          <a:solidFill>
            <a:srgbClr val="DF3E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366036" y="1162928"/>
            <a:ext cx="180440" cy="118892"/>
          </a:xfrm>
          <a:prstGeom prst="triangle">
            <a:avLst/>
          </a:prstGeom>
          <a:solidFill>
            <a:srgbClr val="EF9F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06834" y="1162928"/>
            <a:ext cx="180440" cy="118892"/>
          </a:xfrm>
          <a:prstGeom prst="triangle">
            <a:avLst/>
          </a:prstGeom>
          <a:solidFill>
            <a:srgbClr val="DF3E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Isosceles Triangle 23"/>
          <p:cNvSpPr/>
          <p:nvPr/>
        </p:nvSpPr>
        <p:spPr>
          <a:xfrm rot="5400000">
            <a:off x="366036" y="1562324"/>
            <a:ext cx="180440" cy="118892"/>
          </a:xfrm>
          <a:prstGeom prst="triangle">
            <a:avLst/>
          </a:prstGeom>
          <a:solidFill>
            <a:srgbClr val="EF9F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406834" y="1562324"/>
            <a:ext cx="180440" cy="118892"/>
          </a:xfrm>
          <a:prstGeom prst="triangle">
            <a:avLst/>
          </a:prstGeom>
          <a:solidFill>
            <a:srgbClr val="DF3E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Isosceles Triangle 60"/>
          <p:cNvSpPr/>
          <p:nvPr/>
        </p:nvSpPr>
        <p:spPr>
          <a:xfrm rot="5400000">
            <a:off x="366036" y="1927066"/>
            <a:ext cx="180440" cy="118892"/>
          </a:xfrm>
          <a:prstGeom prst="triangle">
            <a:avLst/>
          </a:prstGeom>
          <a:solidFill>
            <a:srgbClr val="EF9F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Isosceles Triangle 61"/>
          <p:cNvSpPr/>
          <p:nvPr/>
        </p:nvSpPr>
        <p:spPr>
          <a:xfrm rot="5400000">
            <a:off x="406834" y="1927066"/>
            <a:ext cx="180440" cy="118892"/>
          </a:xfrm>
          <a:prstGeom prst="triangle">
            <a:avLst/>
          </a:prstGeom>
          <a:solidFill>
            <a:srgbClr val="DF3E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Isosceles Triangle 29"/>
          <p:cNvSpPr/>
          <p:nvPr/>
        </p:nvSpPr>
        <p:spPr>
          <a:xfrm rot="5400000">
            <a:off x="366036" y="2580022"/>
            <a:ext cx="180440" cy="118892"/>
          </a:xfrm>
          <a:prstGeom prst="triangle">
            <a:avLst/>
          </a:prstGeom>
          <a:solidFill>
            <a:srgbClr val="EF9F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406834" y="2580022"/>
            <a:ext cx="180440" cy="118892"/>
          </a:xfrm>
          <a:prstGeom prst="triangle">
            <a:avLst/>
          </a:prstGeom>
          <a:solidFill>
            <a:srgbClr val="DF3E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/>
          <p:cNvSpPr/>
          <p:nvPr/>
        </p:nvSpPr>
        <p:spPr>
          <a:xfrm rot="5400000">
            <a:off x="366036" y="2913397"/>
            <a:ext cx="180440" cy="118892"/>
          </a:xfrm>
          <a:prstGeom prst="triangle">
            <a:avLst/>
          </a:prstGeom>
          <a:solidFill>
            <a:srgbClr val="EF9F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Isosceles Triangle 50"/>
          <p:cNvSpPr/>
          <p:nvPr/>
        </p:nvSpPr>
        <p:spPr>
          <a:xfrm rot="5400000">
            <a:off x="406834" y="2913397"/>
            <a:ext cx="180440" cy="118892"/>
          </a:xfrm>
          <a:prstGeom prst="triangle">
            <a:avLst/>
          </a:prstGeom>
          <a:solidFill>
            <a:srgbClr val="DF3E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Isosceles Triangle 52"/>
          <p:cNvSpPr/>
          <p:nvPr/>
        </p:nvSpPr>
        <p:spPr>
          <a:xfrm rot="5400000">
            <a:off x="366036" y="3532522"/>
            <a:ext cx="180440" cy="118892"/>
          </a:xfrm>
          <a:prstGeom prst="triangle">
            <a:avLst/>
          </a:prstGeom>
          <a:solidFill>
            <a:srgbClr val="EF9FC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Isosceles Triangle 53"/>
          <p:cNvSpPr/>
          <p:nvPr/>
        </p:nvSpPr>
        <p:spPr>
          <a:xfrm rot="5400000">
            <a:off x="406834" y="3532522"/>
            <a:ext cx="180440" cy="118892"/>
          </a:xfrm>
          <a:prstGeom prst="triangle">
            <a:avLst/>
          </a:prstGeom>
          <a:solidFill>
            <a:srgbClr val="DF3E8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 SDTM METADATA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789" y="708307"/>
            <a:ext cx="7508422" cy="392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832" y="1594043"/>
            <a:ext cx="3995350" cy="195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832" y="2461389"/>
            <a:ext cx="4004072" cy="1971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47867"/>
            <a:ext cx="4062243" cy="388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21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DM </a:t>
            </a:r>
            <a:r>
              <a:rPr lang="en-US" dirty="0" smtClean="0"/>
              <a:t>DATA SNAPSHOT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75487"/>
              </p:ext>
            </p:extLst>
          </p:nvPr>
        </p:nvGraphicFramePr>
        <p:xfrm>
          <a:off x="265380" y="1375229"/>
          <a:ext cx="8613240" cy="1668780"/>
        </p:xfrm>
        <a:graphic>
          <a:graphicData uri="http://schemas.openxmlformats.org/drawingml/2006/table">
            <a:tbl>
              <a:tblPr/>
              <a:tblGrid>
                <a:gridCol w="586840"/>
                <a:gridCol w="508000"/>
                <a:gridCol w="736600"/>
                <a:gridCol w="469900"/>
                <a:gridCol w="685800"/>
                <a:gridCol w="426996"/>
                <a:gridCol w="471887"/>
                <a:gridCol w="421917"/>
                <a:gridCol w="660400"/>
                <a:gridCol w="463550"/>
                <a:gridCol w="527050"/>
                <a:gridCol w="660400"/>
                <a:gridCol w="349250"/>
                <a:gridCol w="495300"/>
                <a:gridCol w="509041"/>
                <a:gridCol w="640309"/>
              </a:tblGrid>
              <a:tr h="2169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STUDYID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SUBJID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USUBJID</a:t>
                      </a: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SITEID</a:t>
                      </a: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BRTHDTC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AGEU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SEX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DTHFL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DTHDTC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RFICDTC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ARM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ARMCD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ACTARM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ACTARMCD</a:t>
                      </a:r>
                      <a:endParaRPr 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" marR="27432" marT="36576" marB="3657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16989"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XXXX</a:t>
                      </a: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XXX-001-002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1980-01-12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ASIAN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2016-01-01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A-1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A-1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</a:tr>
              <a:tr h="216989"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XXXX</a:t>
                      </a: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002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XXX-001-002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2000-10-06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  <a:r>
                        <a:rPr lang="en-US" sz="9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OR AFRICAN AMERICAN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2016-01-01</a:t>
                      </a:r>
                    </a:p>
                    <a:p>
                      <a:pPr algn="l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A-1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A-1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</a:tr>
              <a:tr h="216989"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XXXX</a:t>
                      </a: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003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XXX-002-003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1990-07-25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2017-10-12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2016-01-01</a:t>
                      </a:r>
                    </a:p>
                    <a:p>
                      <a:pPr algn="l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A-1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A-1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</a:tr>
              <a:tr h="216989"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XXXX</a:t>
                      </a: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004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XXX-002-004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1999-03-13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2016-01-01</a:t>
                      </a:r>
                    </a:p>
                    <a:p>
                      <a:pPr algn="l" fontAlgn="b"/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A-1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A-1</a:t>
                      </a:r>
                      <a:endParaRPr lang="en-US" sz="9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36576" marB="3657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8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SUPPDM </a:t>
            </a:r>
            <a:r>
              <a:rPr lang="en-US" dirty="0" smtClean="0"/>
              <a:t>DATA SNAPSHOT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94165"/>
              </p:ext>
            </p:extLst>
          </p:nvPr>
        </p:nvGraphicFramePr>
        <p:xfrm>
          <a:off x="583293" y="1589314"/>
          <a:ext cx="7977414" cy="925286"/>
        </p:xfrm>
        <a:graphic>
          <a:graphicData uri="http://schemas.openxmlformats.org/drawingml/2006/table">
            <a:tbl>
              <a:tblPr/>
              <a:tblGrid>
                <a:gridCol w="928785"/>
                <a:gridCol w="1263161"/>
                <a:gridCol w="1086469"/>
                <a:gridCol w="977900"/>
                <a:gridCol w="1803400"/>
                <a:gridCol w="1028700"/>
                <a:gridCol w="888999"/>
              </a:tblGrid>
              <a:tr h="557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STUDYID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USUBJID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RDOMAIN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QNAM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QLABEL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QVAL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QORIG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36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XXXX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XXX-002-004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RACEOTH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Race, Other Specifys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BRAZILIAN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ASIAN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93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 Session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24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24246" y="1154704"/>
            <a:ext cx="5817424" cy="2428413"/>
          </a:xfrm>
          <a:prstGeom prst="roundRect">
            <a:avLst>
              <a:gd name="adj" fmla="val 3244"/>
            </a:avLst>
          </a:prstGeom>
          <a:solidFill>
            <a:srgbClr val="92D050"/>
          </a:solidFill>
          <a:ln w="9525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93987" y="1220721"/>
            <a:ext cx="5672453" cy="2560488"/>
          </a:xfrm>
          <a:prstGeom prst="roundRect">
            <a:avLst>
              <a:gd name="adj" fmla="val 3140"/>
            </a:avLst>
          </a:prstGeom>
          <a:gradFill flip="none" rotWithShape="1">
            <a:gsLst>
              <a:gs pos="0">
                <a:srgbClr val="E4E6E3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538745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664951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805445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931651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062620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188826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329320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455526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593638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719844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860338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986544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117513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5243719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384213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510419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624717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765211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5891417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flipH="1">
            <a:off x="3553031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 flipH="1">
            <a:off x="3583223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flipH="1">
            <a:off x="368357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flipH="1">
            <a:off x="371376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 flipH="1">
            <a:off x="3824068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 flipH="1">
            <a:off x="385426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 flipH="1">
            <a:off x="395027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flipH="1">
            <a:off x="398046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flipH="1">
            <a:off x="4081243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flipH="1">
            <a:off x="4111435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 flipH="1">
            <a:off x="420744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flipH="1">
            <a:off x="4237641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flipH="1">
            <a:off x="4347943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flipH="1">
            <a:off x="4378135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 flipH="1">
            <a:off x="447414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 flipH="1">
            <a:off x="4504341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flipH="1">
            <a:off x="4612261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 flipH="1">
            <a:off x="4642453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flipH="1">
            <a:off x="473265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H="1">
            <a:off x="476284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flipH="1">
            <a:off x="4865927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flipH="1">
            <a:off x="489611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flipH="1">
            <a:off x="4997233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 flipH="1">
            <a:off x="5027425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 flipH="1">
            <a:off x="512873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 flipH="1">
            <a:off x="515892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 flipH="1">
            <a:off x="526376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 flipH="1">
            <a:off x="5293961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flipH="1">
            <a:off x="539526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flipH="1">
            <a:off x="5425458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552904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 flipH="1">
            <a:off x="555923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 flipH="1">
            <a:off x="564429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 flipH="1">
            <a:off x="5674488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 flipH="1">
            <a:off x="5779335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 flipH="1">
            <a:off x="5809527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 flipH="1">
            <a:off x="591083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 flipH="1">
            <a:off x="594102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6031913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6158119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6298613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6424819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6539117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6679611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6805817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 flipH="1">
            <a:off x="604313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 flipH="1">
            <a:off x="607332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 flipH="1">
            <a:off x="617816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 flipH="1">
            <a:off x="6208361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 flipH="1">
            <a:off x="630966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 flipH="1">
            <a:off x="6339858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644344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 flipH="1">
            <a:off x="647363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 flipH="1">
            <a:off x="655869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 flipH="1">
            <a:off x="6588888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 flipH="1">
            <a:off x="6693735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 flipH="1">
            <a:off x="6723927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 flipH="1">
            <a:off x="682523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 flipH="1">
            <a:off x="685542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3012831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3139037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3279531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3405737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3536706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 flipH="1">
            <a:off x="3027117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 flipH="1">
            <a:off x="305730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 flipH="1">
            <a:off x="315766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 flipH="1">
            <a:off x="318785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 flipH="1">
            <a:off x="329815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 flipH="1">
            <a:off x="332834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 flipH="1">
            <a:off x="342436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 flipH="1">
            <a:off x="345455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 flipH="1">
            <a:off x="355532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 flipH="1">
            <a:off x="3585521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2877653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 flipH="1">
            <a:off x="289193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 flipH="1">
            <a:off x="2922131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2370791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/>
          <p:cNvSpPr/>
          <p:nvPr/>
        </p:nvSpPr>
        <p:spPr>
          <a:xfrm>
            <a:off x="2496997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/>
          <p:cNvSpPr/>
          <p:nvPr/>
        </p:nvSpPr>
        <p:spPr>
          <a:xfrm>
            <a:off x="2618439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2744645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2875614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 flipH="1">
            <a:off x="2385077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 flipH="1">
            <a:off x="241526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 flipH="1">
            <a:off x="251562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 flipH="1">
            <a:off x="254581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 flipH="1">
            <a:off x="263706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 flipH="1">
            <a:off x="266725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 flipH="1">
            <a:off x="2763268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 flipH="1">
            <a:off x="279346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 flipH="1">
            <a:off x="2894237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 flipH="1">
            <a:off x="292442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2118564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2244770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 flipH="1">
            <a:off x="213285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 flipH="1">
            <a:off x="2163042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 flipH="1">
            <a:off x="2263393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 flipH="1">
            <a:off x="2293585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Oval 124"/>
          <p:cNvSpPr/>
          <p:nvPr/>
        </p:nvSpPr>
        <p:spPr>
          <a:xfrm>
            <a:off x="1992358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 flipH="1">
            <a:off x="200664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 flipH="1">
            <a:off x="203683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6936855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/>
          <p:cNvSpPr/>
          <p:nvPr/>
        </p:nvSpPr>
        <p:spPr>
          <a:xfrm>
            <a:off x="7063061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7177359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/>
          <p:cNvSpPr/>
          <p:nvPr/>
        </p:nvSpPr>
        <p:spPr>
          <a:xfrm>
            <a:off x="7317853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7444059" y="1234584"/>
            <a:ext cx="85726" cy="71299"/>
          </a:xfrm>
          <a:prstGeom prst="ellipse">
            <a:avLst/>
          </a:prstGeom>
          <a:solidFill>
            <a:schemeClr val="bg1">
              <a:lumMod val="50000"/>
              <a:alpha val="78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 flipH="1">
            <a:off x="6947908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 flipH="1">
            <a:off x="697810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 flipH="1">
            <a:off x="708168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 flipH="1">
            <a:off x="711187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 flipH="1">
            <a:off x="7196938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 flipH="1">
            <a:off x="7227130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 flipH="1">
            <a:off x="7331977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 flipH="1">
            <a:off x="7362169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 flipH="1">
            <a:off x="7463474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 flipH="1">
            <a:off x="7493666" y="1133578"/>
            <a:ext cx="18288" cy="1521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2576914" y="1588737"/>
            <a:ext cx="4695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</a:rPr>
              <a:t>Special Purpose Domain – DM SDTM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986303" y="1588737"/>
            <a:ext cx="49565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DF3E82"/>
                </a:solidFill>
              </a:rPr>
              <a:t>01</a:t>
            </a:r>
            <a:endParaRPr lang="en-US" sz="2400" b="1" dirty="0">
              <a:solidFill>
                <a:srgbClr val="DF3E82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015803" y="2755744"/>
            <a:ext cx="49564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DF3E82"/>
                </a:solidFill>
              </a:rPr>
              <a:t>03</a:t>
            </a:r>
            <a:endParaRPr lang="en-US" sz="2400" b="1" dirty="0">
              <a:solidFill>
                <a:srgbClr val="DF3E82"/>
              </a:solidFill>
            </a:endParaRPr>
          </a:p>
        </p:txBody>
      </p:sp>
      <p:cxnSp>
        <p:nvCxnSpPr>
          <p:cNvPr id="148" name="Straight Arrow Connector 147"/>
          <p:cNvCxnSpPr/>
          <p:nvPr/>
        </p:nvCxnSpPr>
        <p:spPr>
          <a:xfrm>
            <a:off x="2515620" y="2469927"/>
            <a:ext cx="4756329" cy="0"/>
          </a:xfrm>
          <a:prstGeom prst="straightConnector1">
            <a:avLst/>
          </a:prstGeom>
          <a:ln w="19050">
            <a:solidFill>
              <a:srgbClr val="E4E6E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1977341" y="2117078"/>
            <a:ext cx="49565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DF3E82"/>
                </a:solidFill>
              </a:rPr>
              <a:t>02</a:t>
            </a:r>
            <a:endParaRPr lang="en-US" sz="2400" b="1" dirty="0">
              <a:solidFill>
                <a:srgbClr val="DF3E82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582723" y="2185563"/>
            <a:ext cx="4695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</a:rPr>
              <a:t>Understand Controlled Terminology</a:t>
            </a: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582174" y="2823667"/>
            <a:ext cx="4695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</a:rPr>
              <a:t>SDTM DM METADATA</a:t>
            </a:r>
            <a:endParaRPr lang="en-US" sz="20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8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Annotated CRF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48" y="647866"/>
            <a:ext cx="3995350" cy="195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47867"/>
            <a:ext cx="4062243" cy="388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24147"/>
            <a:ext cx="4004072" cy="1971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2265" y="940290"/>
            <a:ext cx="1371600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DM.BRTHDTC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2857" y="1249531"/>
            <a:ext cx="1175657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DM.SEX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3806" y="1455329"/>
            <a:ext cx="1135658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DM.RACE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4343" y="1856735"/>
            <a:ext cx="1587443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SUPPDM.RACEOTH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9198" y="2025842"/>
            <a:ext cx="1175657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552" y="2303425"/>
            <a:ext cx="1175657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DM.AGEU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46514" y="2947784"/>
            <a:ext cx="1175657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DM.DTHFL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4208" y="3222249"/>
            <a:ext cx="1175657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DM.DTHDTC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6194" y="1315841"/>
            <a:ext cx="1371600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DM.SUBJID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35294" y="1945697"/>
            <a:ext cx="1371600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DM.RFICDTC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1286" y="3311452"/>
            <a:ext cx="1371600" cy="253916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 USUBJID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35294" y="3580511"/>
            <a:ext cx="1769866" cy="415498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If Yes, DM.ACTARMCD= “SCRNFAIL”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06594" y="4122061"/>
            <a:ext cx="1371600" cy="415498"/>
          </a:xfrm>
          <a:prstGeom prst="rect">
            <a:avLst/>
          </a:prstGeom>
          <a:noFill/>
          <a:ln w="1270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DM.ARMCD, DM.ACTARMCD</a:t>
            </a:r>
          </a:p>
        </p:txBody>
      </p:sp>
    </p:spTree>
    <p:extLst>
      <p:ext uri="{BB962C8B-B14F-4D97-AF65-F5344CB8AC3E}">
        <p14:creationId xmlns:p14="http://schemas.microsoft.com/office/powerpoint/2010/main" val="3445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421"/>
          <p:cNvGrpSpPr/>
          <p:nvPr/>
        </p:nvGrpSpPr>
        <p:grpSpPr>
          <a:xfrm>
            <a:off x="428625" y="2962971"/>
            <a:ext cx="8677275" cy="430762"/>
            <a:chOff x="822783" y="2013495"/>
            <a:chExt cx="4905565" cy="682080"/>
          </a:xfrm>
        </p:grpSpPr>
        <p:sp>
          <p:nvSpPr>
            <p:cNvPr id="55" name="Rectangle 54"/>
            <p:cNvSpPr/>
            <p:nvPr/>
          </p:nvSpPr>
          <p:spPr>
            <a:xfrm>
              <a:off x="828675" y="2209799"/>
              <a:ext cx="4829176" cy="485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22783" y="2013495"/>
              <a:ext cx="4905565" cy="6820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51" name="Group 421"/>
          <p:cNvGrpSpPr/>
          <p:nvPr/>
        </p:nvGrpSpPr>
        <p:grpSpPr>
          <a:xfrm>
            <a:off x="428625" y="2342857"/>
            <a:ext cx="8677275" cy="430762"/>
            <a:chOff x="822783" y="2013495"/>
            <a:chExt cx="4905565" cy="682080"/>
          </a:xfrm>
        </p:grpSpPr>
        <p:sp>
          <p:nvSpPr>
            <p:cNvPr id="52" name="Rectangle 51"/>
            <p:cNvSpPr/>
            <p:nvPr/>
          </p:nvSpPr>
          <p:spPr>
            <a:xfrm>
              <a:off x="828675" y="2209799"/>
              <a:ext cx="4829176" cy="485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22783" y="2013495"/>
              <a:ext cx="4905565" cy="6820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8" name="Group 421"/>
          <p:cNvGrpSpPr/>
          <p:nvPr/>
        </p:nvGrpSpPr>
        <p:grpSpPr>
          <a:xfrm>
            <a:off x="428625" y="1733256"/>
            <a:ext cx="8677275" cy="430762"/>
            <a:chOff x="822783" y="2013495"/>
            <a:chExt cx="4905565" cy="682080"/>
          </a:xfrm>
        </p:grpSpPr>
        <p:sp>
          <p:nvSpPr>
            <p:cNvPr id="49" name="Rectangle 48"/>
            <p:cNvSpPr/>
            <p:nvPr/>
          </p:nvSpPr>
          <p:spPr>
            <a:xfrm>
              <a:off x="828675" y="2209799"/>
              <a:ext cx="4829176" cy="485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22783" y="2013495"/>
              <a:ext cx="4905565" cy="6820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5" name="Group 421"/>
          <p:cNvGrpSpPr/>
          <p:nvPr/>
        </p:nvGrpSpPr>
        <p:grpSpPr>
          <a:xfrm>
            <a:off x="428625" y="1333861"/>
            <a:ext cx="8677275" cy="430762"/>
            <a:chOff x="822783" y="2013495"/>
            <a:chExt cx="4905565" cy="682080"/>
          </a:xfrm>
        </p:grpSpPr>
        <p:sp>
          <p:nvSpPr>
            <p:cNvPr id="46" name="Rectangle 45"/>
            <p:cNvSpPr/>
            <p:nvPr/>
          </p:nvSpPr>
          <p:spPr>
            <a:xfrm>
              <a:off x="828675" y="2209799"/>
              <a:ext cx="4829176" cy="485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2783" y="2013495"/>
              <a:ext cx="4905565" cy="6820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9" name="Group 421"/>
          <p:cNvGrpSpPr/>
          <p:nvPr/>
        </p:nvGrpSpPr>
        <p:grpSpPr>
          <a:xfrm>
            <a:off x="428625" y="944976"/>
            <a:ext cx="8677275" cy="430762"/>
            <a:chOff x="822783" y="2013495"/>
            <a:chExt cx="4905565" cy="682080"/>
          </a:xfrm>
        </p:grpSpPr>
        <p:sp>
          <p:nvSpPr>
            <p:cNvPr id="40" name="Rectangle 39"/>
            <p:cNvSpPr/>
            <p:nvPr/>
          </p:nvSpPr>
          <p:spPr>
            <a:xfrm>
              <a:off x="828675" y="2209799"/>
              <a:ext cx="4829176" cy="485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2783" y="2013495"/>
              <a:ext cx="4905565" cy="6820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6" name="Group 421"/>
          <p:cNvGrpSpPr/>
          <p:nvPr/>
        </p:nvGrpSpPr>
        <p:grpSpPr>
          <a:xfrm>
            <a:off x="428625" y="608648"/>
            <a:ext cx="8677275" cy="430762"/>
            <a:chOff x="822783" y="2013495"/>
            <a:chExt cx="4905565" cy="682080"/>
          </a:xfrm>
        </p:grpSpPr>
        <p:sp>
          <p:nvSpPr>
            <p:cNvPr id="27" name="Rectangle 26"/>
            <p:cNvSpPr/>
            <p:nvPr/>
          </p:nvSpPr>
          <p:spPr>
            <a:xfrm>
              <a:off x="828675" y="2209799"/>
              <a:ext cx="4829176" cy="485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outerShdw blurRad="127000" dist="38100" dir="5400000" sx="95000" sy="95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2783" y="2013495"/>
              <a:ext cx="4905565" cy="6820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SDTM DM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1775" indent="0">
              <a:buNone/>
            </a:pPr>
            <a:r>
              <a:rPr lang="en-US" b="1" dirty="0"/>
              <a:t>One record per subject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Parent domain for all other observations for human clinical subjects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Set of essential standard  variables that describe each subject in a study. 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Subjects occasionally change sites during the course of a clinical trial.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USUBJID, SUBJID and SITEID should be used to handle the above problem, </a:t>
            </a:r>
            <a:r>
              <a:rPr lang="en-US" b="1" dirty="0"/>
              <a:t>only one DM record</a:t>
            </a:r>
            <a:r>
              <a:rPr lang="en-US" dirty="0"/>
              <a:t> should be submitted for the subject. 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The values of ARM and ARMCD in DM must match entries in the Trial Arms (TA) dataset, except for subjects who were not fully assigned to an Arm.</a:t>
            </a:r>
          </a:p>
          <a:p>
            <a:pPr marL="231775" indent="0">
              <a:spcBef>
                <a:spcPts val="1200"/>
              </a:spcBef>
              <a:buNone/>
            </a:pPr>
            <a:r>
              <a:rPr lang="en-US" dirty="0"/>
              <a:t>For screen failures, ARMCD = “SCRNFAIL" and ARM = “Screen Failure”. </a:t>
            </a:r>
          </a:p>
          <a:p>
            <a:pPr marL="231775" indent="0">
              <a:spcBef>
                <a:spcPts val="0"/>
              </a:spcBef>
              <a:buNone/>
            </a:pPr>
            <a:r>
              <a:rPr lang="en-US" dirty="0" smtClean="0"/>
              <a:t>Screen </a:t>
            </a:r>
            <a:r>
              <a:rPr lang="en-US" dirty="0"/>
              <a:t>Failure record may be reported in the Disposition dataset indicating </a:t>
            </a:r>
            <a:r>
              <a:rPr lang="en-US" dirty="0" smtClean="0"/>
              <a:t>occurrence </a:t>
            </a:r>
            <a:r>
              <a:rPr lang="en-US" dirty="0"/>
              <a:t>of screen failure </a:t>
            </a:r>
            <a:r>
              <a:rPr lang="en-US" dirty="0" smtClean="0"/>
              <a:t>vent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6810" y="746235"/>
            <a:ext cx="159690" cy="180440"/>
            <a:chOff x="396810" y="746235"/>
            <a:chExt cx="159690" cy="180440"/>
          </a:xfrm>
        </p:grpSpPr>
        <p:sp>
          <p:nvSpPr>
            <p:cNvPr id="6" name="Isosceles Triangle 5"/>
            <p:cNvSpPr/>
            <p:nvPr/>
          </p:nvSpPr>
          <p:spPr>
            <a:xfrm rot="5400000">
              <a:off x="366036" y="777009"/>
              <a:ext cx="180440" cy="118892"/>
            </a:xfrm>
            <a:prstGeom prst="triangle">
              <a:avLst/>
            </a:prstGeom>
            <a:solidFill>
              <a:srgbClr val="FCCF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406834" y="777009"/>
              <a:ext cx="180440" cy="118892"/>
            </a:xfrm>
            <a:prstGeom prst="triangle">
              <a:avLst/>
            </a:prstGeom>
            <a:solidFill>
              <a:srgbClr val="FA9C1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6810" y="1132154"/>
            <a:ext cx="159690" cy="180440"/>
            <a:chOff x="396810" y="1132154"/>
            <a:chExt cx="159690" cy="180440"/>
          </a:xfrm>
        </p:grpSpPr>
        <p:sp>
          <p:nvSpPr>
            <p:cNvPr id="18" name="Isosceles Triangle 17"/>
            <p:cNvSpPr/>
            <p:nvPr/>
          </p:nvSpPr>
          <p:spPr>
            <a:xfrm rot="5400000">
              <a:off x="366036" y="1162928"/>
              <a:ext cx="180440" cy="118892"/>
            </a:xfrm>
            <a:prstGeom prst="triangle">
              <a:avLst/>
            </a:prstGeom>
            <a:solidFill>
              <a:srgbClr val="FCCF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406834" y="1162928"/>
              <a:ext cx="180440" cy="118892"/>
            </a:xfrm>
            <a:prstGeom prst="triangle">
              <a:avLst/>
            </a:prstGeom>
            <a:solidFill>
              <a:srgbClr val="FA9C1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96810" y="1501004"/>
            <a:ext cx="159690" cy="180440"/>
            <a:chOff x="396810" y="1501004"/>
            <a:chExt cx="159690" cy="180440"/>
          </a:xfrm>
        </p:grpSpPr>
        <p:sp>
          <p:nvSpPr>
            <p:cNvPr id="21" name="Isosceles Triangle 20"/>
            <p:cNvSpPr/>
            <p:nvPr/>
          </p:nvSpPr>
          <p:spPr>
            <a:xfrm rot="5400000">
              <a:off x="366036" y="1531778"/>
              <a:ext cx="180440" cy="118892"/>
            </a:xfrm>
            <a:prstGeom prst="triangle">
              <a:avLst/>
            </a:prstGeom>
            <a:solidFill>
              <a:srgbClr val="FCCF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Isosceles Triangle 21"/>
            <p:cNvSpPr/>
            <p:nvPr/>
          </p:nvSpPr>
          <p:spPr>
            <a:xfrm rot="5400000">
              <a:off x="406834" y="1531778"/>
              <a:ext cx="180440" cy="118892"/>
            </a:xfrm>
            <a:prstGeom prst="triangle">
              <a:avLst/>
            </a:prstGeom>
            <a:solidFill>
              <a:srgbClr val="FA9C1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6810" y="1899412"/>
            <a:ext cx="159690" cy="180440"/>
            <a:chOff x="396810" y="1899412"/>
            <a:chExt cx="159690" cy="180440"/>
          </a:xfrm>
        </p:grpSpPr>
        <p:sp>
          <p:nvSpPr>
            <p:cNvPr id="24" name="Isosceles Triangle 23"/>
            <p:cNvSpPr/>
            <p:nvPr/>
          </p:nvSpPr>
          <p:spPr>
            <a:xfrm rot="5400000">
              <a:off x="366036" y="1930186"/>
              <a:ext cx="180440" cy="118892"/>
            </a:xfrm>
            <a:prstGeom prst="triangle">
              <a:avLst/>
            </a:prstGeom>
            <a:solidFill>
              <a:srgbClr val="FCCF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406834" y="1930186"/>
              <a:ext cx="180440" cy="118892"/>
            </a:xfrm>
            <a:prstGeom prst="triangle">
              <a:avLst/>
            </a:prstGeom>
            <a:solidFill>
              <a:srgbClr val="FA9C1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6810" y="2285174"/>
            <a:ext cx="159690" cy="180440"/>
            <a:chOff x="396810" y="2285174"/>
            <a:chExt cx="159690" cy="180440"/>
          </a:xfrm>
        </p:grpSpPr>
        <p:sp>
          <p:nvSpPr>
            <p:cNvPr id="61" name="Isosceles Triangle 60"/>
            <p:cNvSpPr/>
            <p:nvPr/>
          </p:nvSpPr>
          <p:spPr>
            <a:xfrm rot="5400000">
              <a:off x="366036" y="2315948"/>
              <a:ext cx="180440" cy="118892"/>
            </a:xfrm>
            <a:prstGeom prst="triangle">
              <a:avLst/>
            </a:prstGeom>
            <a:solidFill>
              <a:srgbClr val="FCCF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Isosceles Triangle 61"/>
            <p:cNvSpPr/>
            <p:nvPr/>
          </p:nvSpPr>
          <p:spPr>
            <a:xfrm rot="5400000">
              <a:off x="406834" y="2315948"/>
              <a:ext cx="180440" cy="118892"/>
            </a:xfrm>
            <a:prstGeom prst="triangle">
              <a:avLst/>
            </a:prstGeom>
            <a:solidFill>
              <a:srgbClr val="FA9C1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6810" y="2880486"/>
            <a:ext cx="159690" cy="180440"/>
            <a:chOff x="396810" y="2880486"/>
            <a:chExt cx="159690" cy="180440"/>
          </a:xfrm>
        </p:grpSpPr>
        <p:sp>
          <p:nvSpPr>
            <p:cNvPr id="64" name="Isosceles Triangle 63"/>
            <p:cNvSpPr/>
            <p:nvPr/>
          </p:nvSpPr>
          <p:spPr>
            <a:xfrm rot="5400000">
              <a:off x="366036" y="2911260"/>
              <a:ext cx="180440" cy="118892"/>
            </a:xfrm>
            <a:prstGeom prst="triangle">
              <a:avLst/>
            </a:prstGeom>
            <a:solidFill>
              <a:srgbClr val="FCCF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Isosceles Triangle 64"/>
            <p:cNvSpPr/>
            <p:nvPr/>
          </p:nvSpPr>
          <p:spPr>
            <a:xfrm rot="5400000">
              <a:off x="406834" y="2911260"/>
              <a:ext cx="180440" cy="118892"/>
            </a:xfrm>
            <a:prstGeom prst="triangle">
              <a:avLst/>
            </a:prstGeom>
            <a:solidFill>
              <a:srgbClr val="FA9C1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6810" y="3497228"/>
            <a:ext cx="159690" cy="180440"/>
            <a:chOff x="396810" y="3497228"/>
            <a:chExt cx="159690" cy="180440"/>
          </a:xfrm>
        </p:grpSpPr>
        <p:sp>
          <p:nvSpPr>
            <p:cNvPr id="67" name="Isosceles Triangle 66"/>
            <p:cNvSpPr/>
            <p:nvPr/>
          </p:nvSpPr>
          <p:spPr>
            <a:xfrm rot="5400000">
              <a:off x="366036" y="3528002"/>
              <a:ext cx="180440" cy="118892"/>
            </a:xfrm>
            <a:prstGeom prst="triangle">
              <a:avLst/>
            </a:prstGeom>
            <a:solidFill>
              <a:srgbClr val="FCCF8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Isosceles Triangle 67"/>
            <p:cNvSpPr/>
            <p:nvPr/>
          </p:nvSpPr>
          <p:spPr>
            <a:xfrm rot="5400000">
              <a:off x="406834" y="3528002"/>
              <a:ext cx="180440" cy="118892"/>
            </a:xfrm>
            <a:prstGeom prst="triangle">
              <a:avLst/>
            </a:prstGeom>
            <a:solidFill>
              <a:srgbClr val="FA9C1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84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 </a:t>
            </a:r>
            <a:r>
              <a:rPr lang="en-US" dirty="0" smtClean="0"/>
              <a:t>SDTM METADATA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4" y="872739"/>
            <a:ext cx="7741613" cy="3355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ight Brace 6"/>
          <p:cNvSpPr/>
          <p:nvPr/>
        </p:nvSpPr>
        <p:spPr>
          <a:xfrm>
            <a:off x="1371600" y="2528644"/>
            <a:ext cx="348343" cy="1326781"/>
          </a:xfrm>
          <a:prstGeom prst="rightBrace">
            <a:avLst/>
          </a:prstGeom>
          <a:ln w="19050">
            <a:solidFill>
              <a:srgbClr val="FA9C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931279" y="2800788"/>
            <a:ext cx="1904997" cy="400808"/>
          </a:xfrm>
          <a:prstGeom prst="wedgeRoundRectCallout">
            <a:avLst>
              <a:gd name="adj1" fmla="val -60770"/>
              <a:gd name="adj2" fmla="val 114946"/>
              <a:gd name="adj3" fmla="val 16667"/>
            </a:avLst>
          </a:prstGeom>
          <a:solidFill>
            <a:srgbClr val="FDE1B9"/>
          </a:solidFill>
          <a:ln w="12700">
            <a:solidFill>
              <a:srgbClr val="FA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These variables are applicable for interventional studies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01936" y="1961311"/>
            <a:ext cx="3091543" cy="413657"/>
          </a:xfrm>
          <a:prstGeom prst="roundRect">
            <a:avLst/>
          </a:prstGeom>
          <a:solidFill>
            <a:srgbClr val="C1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Every subject in a study must have a subject identifier (SUBJID)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25193" y="1423463"/>
            <a:ext cx="4136572" cy="411106"/>
          </a:xfrm>
          <a:prstGeom prst="roundRect">
            <a:avLst/>
          </a:prstGeom>
          <a:solidFill>
            <a:srgbClr val="C1E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Similar subject number can be used in different studies, for Pooling data from different studies we need the reference of each study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943" y="2418937"/>
            <a:ext cx="3010271" cy="1810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ular Callout 11"/>
          <p:cNvSpPr/>
          <p:nvPr/>
        </p:nvSpPr>
        <p:spPr>
          <a:xfrm>
            <a:off x="1371599" y="938054"/>
            <a:ext cx="1376108" cy="476590"/>
          </a:xfrm>
          <a:prstGeom prst="wedgeRoundRectCallout">
            <a:avLst>
              <a:gd name="adj1" fmla="val -54439"/>
              <a:gd name="adj2" fmla="val 138804"/>
              <a:gd name="adj3" fmla="val 16667"/>
            </a:avLst>
          </a:prstGeom>
          <a:solidFill>
            <a:srgbClr val="FDE1B9"/>
          </a:solidFill>
          <a:ln w="12700">
            <a:solidFill>
              <a:srgbClr val="FA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Why do I need this when I have subjid?</a:t>
            </a:r>
          </a:p>
        </p:txBody>
      </p:sp>
    </p:spTree>
    <p:extLst>
      <p:ext uri="{BB962C8B-B14F-4D97-AF65-F5344CB8AC3E}">
        <p14:creationId xmlns:p14="http://schemas.microsoft.com/office/powerpoint/2010/main" val="341899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 SDTM METADATA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9" y="945850"/>
            <a:ext cx="7779884" cy="363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44865" y="1408371"/>
            <a:ext cx="1982114" cy="557063"/>
          </a:xfrm>
          <a:prstGeom prst="roundRect">
            <a:avLst/>
          </a:prstGeom>
          <a:solidFill>
            <a:srgbClr val="FDE1B9"/>
          </a:solidFill>
          <a:ln w="12700">
            <a:solidFill>
              <a:srgbClr val="FA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Can I map the death date collected on  “Seriousness page” in DTHDTC?</a:t>
            </a:r>
          </a:p>
        </p:txBody>
      </p:sp>
      <p:sp>
        <p:nvSpPr>
          <p:cNvPr id="7" name="Right Brace 6"/>
          <p:cNvSpPr/>
          <p:nvPr/>
        </p:nvSpPr>
        <p:spPr>
          <a:xfrm>
            <a:off x="1833686" y="3240186"/>
            <a:ext cx="283028" cy="1219200"/>
          </a:xfrm>
          <a:prstGeom prst="rightBrace">
            <a:avLst>
              <a:gd name="adj1" fmla="val 8333"/>
              <a:gd name="adj2" fmla="val 48214"/>
            </a:avLst>
          </a:prstGeom>
          <a:ln w="19050">
            <a:solidFill>
              <a:srgbClr val="FA9C1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58" y="2708317"/>
            <a:ext cx="3577829" cy="1751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63" y="2708317"/>
            <a:ext cx="5179219" cy="187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714" y="2763934"/>
            <a:ext cx="7122065" cy="166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82971" y="2687736"/>
            <a:ext cx="1077686" cy="253916"/>
          </a:xfrm>
          <a:prstGeom prst="rect">
            <a:avLst/>
          </a:prstGeom>
          <a:noFill/>
          <a:ln w="19050">
            <a:solidFill>
              <a:srgbClr val="DF3E82"/>
            </a:solidFill>
          </a:ln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831456" y="2407615"/>
            <a:ext cx="2043581" cy="641885"/>
          </a:xfrm>
          <a:prstGeom prst="wedgeRoundRectCallout">
            <a:avLst>
              <a:gd name="adj1" fmla="val -57713"/>
              <a:gd name="adj2" fmla="val -45739"/>
              <a:gd name="adj3" fmla="val 16667"/>
            </a:avLst>
          </a:prstGeom>
          <a:solidFill>
            <a:srgbClr val="FDE1B9"/>
          </a:solidFill>
          <a:ln w="12700">
            <a:solidFill>
              <a:srgbClr val="FA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cs typeface="Times New Roman" pitchFamily="18" charset="0"/>
              </a:rPr>
              <a:t>Subject </a:t>
            </a:r>
            <a:r>
              <a:rPr lang="en-US" sz="1050" dirty="0">
                <a:solidFill>
                  <a:schemeClr val="tx1"/>
                </a:solidFill>
                <a:cs typeface="Times New Roman" pitchFamily="18" charset="0"/>
              </a:rPr>
              <a:t>may change Site during </a:t>
            </a:r>
            <a:r>
              <a:rPr lang="en-US" sz="1050" dirty="0" smtClean="0">
                <a:solidFill>
                  <a:schemeClr val="tx1"/>
                </a:solidFill>
                <a:cs typeface="Times New Roman" pitchFamily="18" charset="0"/>
              </a:rPr>
              <a:t>trial</a:t>
            </a:r>
            <a:r>
              <a:rPr lang="en-US" sz="1050" dirty="0">
                <a:solidFill>
                  <a:schemeClr val="tx1"/>
                </a:solidFill>
                <a:cs typeface="Times New Roman" pitchFamily="18" charset="0"/>
              </a:rPr>
              <a:t>, DM should have a single record even in such casestrial.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02" y="701414"/>
            <a:ext cx="4011368" cy="1975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360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 SDTM METADATA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8" y="994285"/>
            <a:ext cx="7805057" cy="240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3" y="3379958"/>
            <a:ext cx="7805057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527515"/>
            <a:ext cx="4336256" cy="244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992088" y="3794295"/>
            <a:ext cx="2797628" cy="0"/>
          </a:xfrm>
          <a:prstGeom prst="straightConnector1">
            <a:avLst/>
          </a:prstGeom>
          <a:ln w="28575">
            <a:solidFill>
              <a:srgbClr val="DF3E8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16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of Session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6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Anagha Bhatkhande </a:t>
            </a:r>
            <a:br>
              <a:rPr lang="en-US" dirty="0" smtClean="0"/>
            </a:br>
            <a:r>
              <a:rPr lang="en-US" dirty="0" smtClean="0"/>
              <a:t>Varsha Mahajan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Understand Controlled Terminology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October 31, 2017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8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4_16x9" id="{578D6915-CFB3-4FF3-9465-826AF60188D0}" vid="{B405F5B9-4CF2-4952-9031-4020D4C2ED2F}"/>
    </a:ext>
  </a:extLst>
</a:theme>
</file>

<file path=ppt/theme/theme2.xml><?xml version="1.0" encoding="utf-8"?>
<a:theme xmlns:a="http://schemas.openxmlformats.org/drawingml/2006/main" name="Separator Slide 1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3.xml><?xml version="1.0" encoding="utf-8"?>
<a:theme xmlns:a="http://schemas.openxmlformats.org/drawingml/2006/main" name="Separator Slide 2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4.xml><?xml version="1.0" encoding="utf-8"?>
<a:theme xmlns:a="http://schemas.openxmlformats.org/drawingml/2006/main" name="Separator Slide 3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5.xml><?xml version="1.0" encoding="utf-8"?>
<a:theme xmlns:a="http://schemas.openxmlformats.org/drawingml/2006/main" name="Separator Slide 4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6.xml><?xml version="1.0" encoding="utf-8"?>
<a:theme xmlns:a="http://schemas.openxmlformats.org/drawingml/2006/main" name="Separator Slide 5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7.xml><?xml version="1.0" encoding="utf-8"?>
<a:theme xmlns:a="http://schemas.openxmlformats.org/drawingml/2006/main" name="Separator Slide 6">
  <a:themeElements>
    <a:clrScheme name="TCS Color">
      <a:dk1>
        <a:sysClr val="windowText" lastClr="000000"/>
      </a:dk1>
      <a:lt1>
        <a:sysClr val="window" lastClr="FFFFFF"/>
      </a:lt1>
      <a:dk2>
        <a:srgbClr val="4B84C4"/>
      </a:dk2>
      <a:lt2>
        <a:srgbClr val="EEECE1"/>
      </a:lt2>
      <a:accent1>
        <a:srgbClr val="D6492A"/>
      </a:accent1>
      <a:accent2>
        <a:srgbClr val="B9AFA4"/>
      </a:accent2>
      <a:accent3>
        <a:srgbClr val="9BBB59"/>
      </a:accent3>
      <a:accent4>
        <a:srgbClr val="CDCA2F"/>
      </a:accent4>
      <a:accent5>
        <a:srgbClr val="FFDD3E"/>
      </a:accent5>
      <a:accent6>
        <a:srgbClr val="F1A334"/>
      </a:accent6>
      <a:hlink>
        <a:srgbClr val="000000"/>
      </a:hlink>
      <a:folHlink>
        <a:srgbClr val="A5A5A5"/>
      </a:folHlink>
    </a:clrScheme>
    <a:fontScheme name="T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CS Template 2014." id="{4DECABEB-9C5E-4D9D-A1A2-3CBA322E0007}" vid="{2F5473AA-0A36-4030-A975-2CEE7607762B}"/>
    </a:ext>
  </a:extLst>
</a:theme>
</file>

<file path=ppt/theme/theme8.xml><?xml version="1.0" encoding="utf-8"?>
<a:theme xmlns:a="http://schemas.openxmlformats.org/drawingml/2006/main" name="Thank You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CS Template 2014." id="{4DECABEB-9C5E-4D9D-A1A2-3CBA322E0007}" vid="{2F5473AA-0A36-4030-A975-2CEE7607762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 PPT Template 2015_16x9</Template>
  <TotalTime>1940</TotalTime>
  <Words>584</Words>
  <Application>Microsoft Office PowerPoint</Application>
  <PresentationFormat>On-screen Show (16:9)</PresentationFormat>
  <Paragraphs>163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Arial</vt:lpstr>
      <vt:lpstr>Calibri</vt:lpstr>
      <vt:lpstr>Courier New</vt:lpstr>
      <vt:lpstr>Myriad Pro</vt:lpstr>
      <vt:lpstr>Times New Roman</vt:lpstr>
      <vt:lpstr>Wingdings</vt:lpstr>
      <vt:lpstr>Corp PPT Template 2017_16x9</vt:lpstr>
      <vt:lpstr>Separator Slide 1</vt:lpstr>
      <vt:lpstr>Separator Slide 2</vt:lpstr>
      <vt:lpstr>Separator Slide 3</vt:lpstr>
      <vt:lpstr>Separator Slide 4</vt:lpstr>
      <vt:lpstr>Separator Slide 5</vt:lpstr>
      <vt:lpstr>Separator Slide 6</vt:lpstr>
      <vt:lpstr>Thank You</vt:lpstr>
      <vt:lpstr>Acrobat Document</vt:lpstr>
      <vt:lpstr>Anagha Bhatkhande  Varsha Mahajan</vt:lpstr>
      <vt:lpstr>Agenda</vt:lpstr>
      <vt:lpstr>Annotated CRF Example</vt:lpstr>
      <vt:lpstr>SDTM DM</vt:lpstr>
      <vt:lpstr>DM SDTM METADATA</vt:lpstr>
      <vt:lpstr>DM SDTM METADATA</vt:lpstr>
      <vt:lpstr>DM SDTM METADATA</vt:lpstr>
      <vt:lpstr>PowerPoint Presentation</vt:lpstr>
      <vt:lpstr>Anagha Bhatkhande  Varsha Mahajan</vt:lpstr>
      <vt:lpstr>Controlled Terminiology</vt:lpstr>
      <vt:lpstr>About NCI EVS</vt:lpstr>
      <vt:lpstr>PowerPoint Presentation</vt:lpstr>
      <vt:lpstr>Anagha Bhatkhande  Varsha Mahajan</vt:lpstr>
      <vt:lpstr>METADATA Attributes as per Define.xml</vt:lpstr>
      <vt:lpstr>DM SDTM METADATA</vt:lpstr>
      <vt:lpstr>  DM DATA SNAPSHOT</vt:lpstr>
      <vt:lpstr>SUPPDM DATA SNAPSHOT</vt:lpstr>
      <vt:lpstr>PowerPoint Presentation</vt:lpstr>
      <vt:lpstr>PowerPoint Presentation</vt:lpstr>
    </vt:vector>
  </TitlesOfParts>
  <Company>TCS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Madhura  Mankar</dc:creator>
  <cp:lastModifiedBy>Varsha Mahajan</cp:lastModifiedBy>
  <cp:revision>136</cp:revision>
  <dcterms:created xsi:type="dcterms:W3CDTF">2015-09-29T05:13:53Z</dcterms:created>
  <dcterms:modified xsi:type="dcterms:W3CDTF">2017-10-31T05:50:02Z</dcterms:modified>
</cp:coreProperties>
</file>